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1" r:id="rId3"/>
    <p:sldId id="257" r:id="rId4"/>
    <p:sldId id="259" r:id="rId5"/>
    <p:sldId id="262" r:id="rId6"/>
    <p:sldId id="260" r:id="rId7"/>
    <p:sldId id="263" r:id="rId8"/>
    <p:sldId id="266" r:id="rId9"/>
    <p:sldId id="268" r:id="rId10"/>
    <p:sldId id="269" r:id="rId11"/>
    <p:sldId id="267" r:id="rId12"/>
    <p:sldId id="264" r:id="rId13"/>
    <p:sldId id="270"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316851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259704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7542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3309148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3366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2336437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1128912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256317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242937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80701-6B21-4E1B-A8CF-51592FA1B8DD}"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63331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C80701-6B21-4E1B-A8CF-51592FA1B8DD}"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49603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C80701-6B21-4E1B-A8CF-51592FA1B8DD}" type="datetimeFigureOut">
              <a:rPr lang="en-US" smtClean="0"/>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92686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C80701-6B21-4E1B-A8CF-51592FA1B8DD}" type="datetimeFigureOut">
              <a:rPr lang="en-US" smtClean="0"/>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380754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80701-6B21-4E1B-A8CF-51592FA1B8DD}" type="datetimeFigureOut">
              <a:rPr lang="en-US" smtClean="0"/>
              <a:t>6/22/2023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23815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C80701-6B21-4E1B-A8CF-51592FA1B8DD}"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91000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C80701-6B21-4E1B-A8CF-51592FA1B8DD}"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5F7F0-D874-4F0B-9309-31DBECDE88A7}" type="slidenum">
              <a:rPr lang="en-US" smtClean="0"/>
              <a:t>‹#›</a:t>
            </a:fld>
            <a:endParaRPr lang="en-US"/>
          </a:p>
        </p:txBody>
      </p:sp>
    </p:spTree>
    <p:extLst>
      <p:ext uri="{BB962C8B-B14F-4D97-AF65-F5344CB8AC3E}">
        <p14:creationId xmlns:p14="http://schemas.microsoft.com/office/powerpoint/2010/main" val="173957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C80701-6B21-4E1B-A8CF-51592FA1B8DD}" type="datetimeFigureOut">
              <a:rPr lang="en-US" smtClean="0"/>
              <a:t>6/22/2023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05F7F0-D874-4F0B-9309-31DBECDE88A7}" type="slidenum">
              <a:rPr lang="en-US" smtClean="0"/>
              <a:t>‹#›</a:t>
            </a:fld>
            <a:endParaRPr lang="en-US"/>
          </a:p>
        </p:txBody>
      </p:sp>
    </p:spTree>
    <p:extLst>
      <p:ext uri="{BB962C8B-B14F-4D97-AF65-F5344CB8AC3E}">
        <p14:creationId xmlns:p14="http://schemas.microsoft.com/office/powerpoint/2010/main" val="3979003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lasticpollutioncoalition.org/" TargetMode="External"/><Relationship Id="rId2" Type="http://schemas.openxmlformats.org/officeDocument/2006/relationships/hyperlink" Target="https://www.sierraclub.org/plastic" TargetMode="External"/><Relationship Id="rId1" Type="http://schemas.openxmlformats.org/officeDocument/2006/relationships/slideLayout" Target="../slideLayouts/slideLayout2.xml"/><Relationship Id="rId5" Type="http://schemas.openxmlformats.org/officeDocument/2006/relationships/hyperlink" Target="https://350.org/plastic-pollution-and-the-climate-crisis/" TargetMode="External"/><Relationship Id="rId4" Type="http://schemas.openxmlformats.org/officeDocument/2006/relationships/hyperlink" Target="https://www.beyondplastics.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toryofstuff.org/movies/the-story-of-plastic-documentary-film/how-towat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esmagazine.org/issues/solvingplasti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4F8A-77B9-6B4A-2D8A-6AD48606E5F0}"/>
              </a:ext>
            </a:extLst>
          </p:cNvPr>
          <p:cNvSpPr>
            <a:spLocks noGrp="1"/>
          </p:cNvSpPr>
          <p:nvPr>
            <p:ph type="ctrTitle"/>
          </p:nvPr>
        </p:nvSpPr>
        <p:spPr/>
        <p:txBody>
          <a:bodyPr/>
          <a:lstStyle/>
          <a:p>
            <a:r>
              <a:rPr lang="en-US" dirty="0"/>
              <a:t>Implementation Conversation </a:t>
            </a:r>
          </a:p>
        </p:txBody>
      </p:sp>
      <p:sp>
        <p:nvSpPr>
          <p:cNvPr id="3" name="Subtitle 2">
            <a:extLst>
              <a:ext uri="{FF2B5EF4-FFF2-40B4-BE49-F238E27FC236}">
                <a16:creationId xmlns:a16="http://schemas.microsoft.com/office/drawing/2014/main" id="{753796E5-4CE2-7C6B-2415-B0766293A59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57847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310E-B8B9-4D58-8FBD-16EB1F1B51AC}"/>
              </a:ext>
            </a:extLst>
          </p:cNvPr>
          <p:cNvSpPr>
            <a:spLocks noGrp="1"/>
          </p:cNvSpPr>
          <p:nvPr>
            <p:ph type="title"/>
          </p:nvPr>
        </p:nvSpPr>
        <p:spPr/>
        <p:txBody>
          <a:bodyPr/>
          <a:lstStyle/>
          <a:p>
            <a:br>
              <a:rPr lang="en-US" dirty="0"/>
            </a:br>
            <a:r>
              <a:rPr lang="en-US" dirty="0"/>
              <a:t>Educate Ourselves and </a:t>
            </a:r>
            <a:r>
              <a:rPr lang="en-US" dirty="0" err="1"/>
              <a:t>Advocae</a:t>
            </a:r>
            <a:r>
              <a:rPr lang="en-US" dirty="0"/>
              <a:t> Publicly</a:t>
            </a:r>
          </a:p>
        </p:txBody>
      </p:sp>
      <p:sp>
        <p:nvSpPr>
          <p:cNvPr id="3" name="Content Placeholder 2">
            <a:extLst>
              <a:ext uri="{FF2B5EF4-FFF2-40B4-BE49-F238E27FC236}">
                <a16:creationId xmlns:a16="http://schemas.microsoft.com/office/drawing/2014/main" id="{83BB1AFE-6472-64ED-8E9D-0007B69027E4}"/>
              </a:ext>
            </a:extLst>
          </p:cNvPr>
          <p:cNvSpPr>
            <a:spLocks noGrp="1"/>
          </p:cNvSpPr>
          <p:nvPr>
            <p:ph idx="1"/>
          </p:nvPr>
        </p:nvSpPr>
        <p:spPr/>
        <p:txBody>
          <a:bodyPr>
            <a:normAutofit lnSpcReduction="10000"/>
          </a:bodyPr>
          <a:lstStyle/>
          <a:p>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 Educating our folks to the toxicity of microplastics to the health of our environment, to our own health, and the health of non-human life. </a:t>
            </a:r>
          </a:p>
          <a:p>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Advocating for solutions on plastics and support local and state bans or fees on single use plastics.  Look for solutions on plastics whether through mitigation efforts and campaigns to support local and state bans on all single use plastics.</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Arial" panose="020B0604020202020204" pitchFamily="34" charset="0"/>
                <a:ea typeface="Calibri" panose="020F0502020204030204" pitchFamily="34" charset="0"/>
              </a:rPr>
              <a:t> Raising awareness of plastic pollution and the dangers to human, non-human life, ecosystems, and the planet</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7548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0BB0-D281-DE88-880C-1EA0EA07925F}"/>
              </a:ext>
            </a:extLst>
          </p:cNvPr>
          <p:cNvSpPr>
            <a:spLocks noGrp="1"/>
          </p:cNvSpPr>
          <p:nvPr>
            <p:ph type="title"/>
          </p:nvPr>
        </p:nvSpPr>
        <p:spPr/>
        <p:txBody>
          <a:bodyPr/>
          <a:lstStyle/>
          <a:p>
            <a:r>
              <a:rPr lang="en-US" dirty="0"/>
              <a:t>Lenten Plastics Fast for Congregations and Individual Households</a:t>
            </a:r>
          </a:p>
        </p:txBody>
      </p:sp>
      <p:sp>
        <p:nvSpPr>
          <p:cNvPr id="3" name="Content Placeholder 2">
            <a:extLst>
              <a:ext uri="{FF2B5EF4-FFF2-40B4-BE49-F238E27FC236}">
                <a16:creationId xmlns:a16="http://schemas.microsoft.com/office/drawing/2014/main" id="{768A2F24-89F3-9867-EAEE-29B003A3DD69}"/>
              </a:ext>
            </a:extLst>
          </p:cNvPr>
          <p:cNvSpPr>
            <a:spLocks noGrp="1"/>
          </p:cNvSpPr>
          <p:nvPr>
            <p:ph idx="1"/>
          </p:nvPr>
        </p:nvSpPr>
        <p:spPr/>
        <p:txBody>
          <a:bodyPr/>
          <a:lstStyle/>
          <a:p>
            <a:r>
              <a:rPr lang="en-US" sz="2000" b="1" i="0" dirty="0">
                <a:solidFill>
                  <a:srgbClr val="303030"/>
                </a:solidFill>
                <a:effectLst/>
                <a:latin typeface="Georgia Pro" panose="02040502050405020303" pitchFamily="18" charset="0"/>
              </a:rPr>
              <a:t>Why not fast in a way that impacts the world for the better? Three simple Lenten practices. </a:t>
            </a:r>
          </a:p>
          <a:p>
            <a:r>
              <a:rPr lang="en-US" sz="2000" b="1" i="0" dirty="0">
                <a:solidFill>
                  <a:srgbClr val="303030"/>
                </a:solidFill>
                <a:effectLst/>
                <a:latin typeface="Georgia Pro" panose="02040502050405020303" pitchFamily="18" charset="0"/>
              </a:rPr>
              <a:t>Bring your non-plastic water bottle with you. Don’t use plastic water bottles,</a:t>
            </a:r>
          </a:p>
          <a:p>
            <a:r>
              <a:rPr lang="en-US" sz="2000" b="1" dirty="0">
                <a:solidFill>
                  <a:srgbClr val="303030"/>
                </a:solidFill>
                <a:latin typeface="Georgia Pro" panose="02040502050405020303" pitchFamily="18" charset="0"/>
              </a:rPr>
              <a:t>Don’t use plastic straws, use paper straws or refrain from using straws.</a:t>
            </a:r>
          </a:p>
          <a:p>
            <a:r>
              <a:rPr lang="en-US" sz="2000" b="1" i="0" dirty="0">
                <a:solidFill>
                  <a:srgbClr val="303030"/>
                </a:solidFill>
                <a:effectLst/>
                <a:latin typeface="Georgia Pro" panose="02040502050405020303" pitchFamily="18" charset="0"/>
              </a:rPr>
              <a:t>Refrain from allowing any store to put your merchandise in a plastic bag. Carry canvas bags and put them in the trunk of your car. Or just carry stuff out without a bag.</a:t>
            </a:r>
          </a:p>
          <a:p>
            <a:endParaRPr lang="en-US" b="0" i="0" dirty="0">
              <a:solidFill>
                <a:srgbClr val="303030"/>
              </a:solidFill>
              <a:effectLst/>
              <a:latin typeface="Georgia Pro" panose="02040502050405020303" pitchFamily="18" charset="0"/>
            </a:endParaRPr>
          </a:p>
          <a:p>
            <a:endParaRPr lang="en-US" dirty="0">
              <a:solidFill>
                <a:srgbClr val="303030"/>
              </a:solidFill>
              <a:latin typeface="Georgia Pro" panose="02040502050405020303" pitchFamily="18" charset="0"/>
            </a:endParaRPr>
          </a:p>
          <a:p>
            <a:endParaRPr lang="en-US" dirty="0"/>
          </a:p>
        </p:txBody>
      </p:sp>
    </p:spTree>
    <p:extLst>
      <p:ext uri="{BB962C8B-B14F-4D97-AF65-F5344CB8AC3E}">
        <p14:creationId xmlns:p14="http://schemas.microsoft.com/office/powerpoint/2010/main" val="3270280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D6E5-54F8-3615-86C3-0CEA33979E15}"/>
              </a:ext>
            </a:extLst>
          </p:cNvPr>
          <p:cNvSpPr>
            <a:spLocks noGrp="1"/>
          </p:cNvSpPr>
          <p:nvPr>
            <p:ph type="title"/>
          </p:nvPr>
        </p:nvSpPr>
        <p:spPr/>
        <p:txBody>
          <a:bodyPr>
            <a:normAutofit fontScale="90000"/>
          </a:bodyPr>
          <a:lstStyle/>
          <a:p>
            <a:br>
              <a:rPr lang="en-US" dirty="0"/>
            </a:br>
            <a:r>
              <a:rPr lang="en-US" dirty="0"/>
              <a:t>Organizations Working on Plastic Mitigation</a:t>
            </a:r>
          </a:p>
        </p:txBody>
      </p:sp>
      <p:sp>
        <p:nvSpPr>
          <p:cNvPr id="3" name="Content Placeholder 2">
            <a:extLst>
              <a:ext uri="{FF2B5EF4-FFF2-40B4-BE49-F238E27FC236}">
                <a16:creationId xmlns:a16="http://schemas.microsoft.com/office/drawing/2014/main" id="{BC2C9E90-3153-3F07-D2AF-D940C69D7873}"/>
              </a:ext>
            </a:extLst>
          </p:cNvPr>
          <p:cNvSpPr>
            <a:spLocks noGrp="1"/>
          </p:cNvSpPr>
          <p:nvPr>
            <p:ph idx="1"/>
          </p:nvPr>
        </p:nvSpPr>
        <p:spPr/>
        <p:txBody>
          <a:bodyPr/>
          <a:lstStyle/>
          <a:p>
            <a:endParaRPr lang="en-US" dirty="0"/>
          </a:p>
          <a:p>
            <a:r>
              <a:rPr lang="en-US" dirty="0"/>
              <a:t>Sierra Club, Plastics, </a:t>
            </a:r>
            <a:r>
              <a:rPr lang="en-US" dirty="0">
                <a:hlinkClick r:id="rId2"/>
              </a:rPr>
              <a:t>https://www.sierraclub.org/plastic</a:t>
            </a:r>
            <a:r>
              <a:rPr lang="en-US" dirty="0"/>
              <a:t> </a:t>
            </a:r>
          </a:p>
          <a:p>
            <a:r>
              <a:rPr lang="en-US" dirty="0"/>
              <a:t>Plastics Pollution Coalition </a:t>
            </a:r>
            <a:r>
              <a:rPr lang="en-US" dirty="0">
                <a:hlinkClick r:id="rId3"/>
              </a:rPr>
              <a:t>https://www.plasticpollutioncoalition.org/</a:t>
            </a:r>
            <a:r>
              <a:rPr lang="en-US" dirty="0"/>
              <a:t> </a:t>
            </a:r>
          </a:p>
          <a:p>
            <a:r>
              <a:rPr lang="en-US" dirty="0"/>
              <a:t>Beyond Plastics (groups are set up in all states)  Willing to partner with the UCC on Plastics Pollution  </a:t>
            </a:r>
            <a:r>
              <a:rPr lang="en-US" dirty="0">
                <a:hlinkClick r:id="rId4"/>
              </a:rPr>
              <a:t>https://www.beyondplastics.org/</a:t>
            </a:r>
            <a:endParaRPr lang="en-US" dirty="0"/>
          </a:p>
          <a:p>
            <a:r>
              <a:rPr lang="en-US" dirty="0"/>
              <a:t>350,org Plastics </a:t>
            </a:r>
            <a:r>
              <a:rPr lang="en-US" dirty="0">
                <a:hlinkClick r:id="rId5"/>
              </a:rPr>
              <a:t>https://350.org/plastic-pollution-and-the-climate-crisis/</a:t>
            </a:r>
            <a:r>
              <a:rPr lang="en-US" dirty="0"/>
              <a:t> </a:t>
            </a:r>
          </a:p>
          <a:p>
            <a:r>
              <a:rPr lang="en-US" dirty="0"/>
              <a:t> </a:t>
            </a:r>
          </a:p>
          <a:p>
            <a:endParaRPr lang="en-US" dirty="0"/>
          </a:p>
          <a:p>
            <a:endParaRPr lang="en-US" dirty="0"/>
          </a:p>
        </p:txBody>
      </p:sp>
    </p:spTree>
    <p:extLst>
      <p:ext uri="{BB962C8B-B14F-4D97-AF65-F5344CB8AC3E}">
        <p14:creationId xmlns:p14="http://schemas.microsoft.com/office/powerpoint/2010/main" val="572345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5C70C-3C0B-543F-F5E9-C2A47400C574}"/>
              </a:ext>
            </a:extLst>
          </p:cNvPr>
          <p:cNvSpPr>
            <a:spLocks noGrp="1"/>
          </p:cNvSpPr>
          <p:nvPr>
            <p:ph type="title"/>
          </p:nvPr>
        </p:nvSpPr>
        <p:spPr/>
        <p:txBody>
          <a:bodyPr/>
          <a:lstStyle/>
          <a:p>
            <a:r>
              <a:rPr lang="en-US" dirty="0"/>
              <a:t> 			Presbyterian USA </a:t>
            </a:r>
          </a:p>
        </p:txBody>
      </p:sp>
      <p:sp>
        <p:nvSpPr>
          <p:cNvPr id="3" name="Content Placeholder 2">
            <a:extLst>
              <a:ext uri="{FF2B5EF4-FFF2-40B4-BE49-F238E27FC236}">
                <a16:creationId xmlns:a16="http://schemas.microsoft.com/office/drawing/2014/main" id="{FBC86AF6-74CC-BE97-E88F-D65F85B9F677}"/>
              </a:ext>
            </a:extLst>
          </p:cNvPr>
          <p:cNvSpPr>
            <a:spLocks noGrp="1"/>
          </p:cNvSpPr>
          <p:nvPr>
            <p:ph idx="1"/>
          </p:nvPr>
        </p:nvSpPr>
        <p:spPr/>
        <p:txBody>
          <a:bodyPr>
            <a:normAutofit/>
          </a:bodyPr>
          <a:lstStyle/>
          <a:p>
            <a:r>
              <a:rPr lang="en-US" sz="2400" b="1" dirty="0"/>
              <a:t>Presbyterians USA  asked Rob Grabill and Bob Shore-Goss to speak since the church wants to adopt a plastic resolution for their General Assembly. </a:t>
            </a:r>
          </a:p>
          <a:p>
            <a:r>
              <a:rPr lang="en-US" sz="2400" b="1" dirty="0"/>
              <a:t>Other Denominations have not adopted yet public resolutions. Individual churches in the US are working on specific mitigation efforts of plastics</a:t>
            </a:r>
            <a:r>
              <a:rPr lang="en-US" sz="2000" dirty="0"/>
              <a:t>. </a:t>
            </a:r>
          </a:p>
        </p:txBody>
      </p:sp>
    </p:spTree>
    <p:extLst>
      <p:ext uri="{BB962C8B-B14F-4D97-AF65-F5344CB8AC3E}">
        <p14:creationId xmlns:p14="http://schemas.microsoft.com/office/powerpoint/2010/main" val="371121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465F-C945-2B3A-77D9-7A52F813BA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FF37C8-B318-8E99-7297-C52083144D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051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7CA3-29CB-8265-5A2A-E2A139B50ED3}"/>
              </a:ext>
            </a:extLst>
          </p:cNvPr>
          <p:cNvSpPr>
            <a:spLocks noGrp="1"/>
          </p:cNvSpPr>
          <p:nvPr>
            <p:ph type="title"/>
          </p:nvPr>
        </p:nvSpPr>
        <p:spPr/>
        <p:txBody>
          <a:bodyPr/>
          <a:lstStyle/>
          <a:p>
            <a:r>
              <a:rPr lang="en-US" dirty="0"/>
              <a:t>   Faith Communities and Plastics</a:t>
            </a:r>
          </a:p>
        </p:txBody>
      </p:sp>
      <p:sp>
        <p:nvSpPr>
          <p:cNvPr id="3" name="Content Placeholder 2">
            <a:extLst>
              <a:ext uri="{FF2B5EF4-FFF2-40B4-BE49-F238E27FC236}">
                <a16:creationId xmlns:a16="http://schemas.microsoft.com/office/drawing/2014/main" id="{C2A50629-2EFB-4048-DF1D-E9A0A735FCC4}"/>
              </a:ext>
            </a:extLst>
          </p:cNvPr>
          <p:cNvSpPr>
            <a:spLocks noGrp="1"/>
          </p:cNvSpPr>
          <p:nvPr>
            <p:ph idx="1"/>
          </p:nvPr>
        </p:nvSpPr>
        <p:spPr/>
        <p:txBody>
          <a:bodyPr>
            <a:normAutofit lnSpcReduction="10000"/>
          </a:bodyPr>
          <a:lstStyle/>
          <a:p>
            <a:endParaRPr lang="en-US" dirty="0"/>
          </a:p>
          <a:p>
            <a:r>
              <a:rPr lang="en-US" sz="2400" b="1" dirty="0"/>
              <a:t>Anglicans in the UK and some Countries in Africa  have resolutions.</a:t>
            </a:r>
          </a:p>
          <a:p>
            <a:endParaRPr lang="en-US" sz="2400" b="1" dirty="0"/>
          </a:p>
          <a:p>
            <a:r>
              <a:rPr lang="en-US" sz="2400" b="1" dirty="0"/>
              <a:t>In the US , the UCC will be first denomination to call attention for a ban of single use plastics.  Individual churches in many denomination have Lenten plastic fasts and/or trying to reduce their use of single –use plastics and replacing hem with compostable </a:t>
            </a:r>
            <a:r>
              <a:rPr lang="en-US" sz="2400" b="1" dirty="0" err="1"/>
              <a:t>alernatives</a:t>
            </a:r>
            <a:r>
              <a:rPr lang="en-US" dirty="0"/>
              <a:t>.  </a:t>
            </a:r>
          </a:p>
        </p:txBody>
      </p:sp>
    </p:spTree>
    <p:extLst>
      <p:ext uri="{BB962C8B-B14F-4D97-AF65-F5344CB8AC3E}">
        <p14:creationId xmlns:p14="http://schemas.microsoft.com/office/powerpoint/2010/main" val="201048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0F85-0B23-8125-291C-00BC9EC78C4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BD92DF-7420-AACA-51C3-BCFD2F616744}"/>
              </a:ext>
            </a:extLst>
          </p:cNvPr>
          <p:cNvSpPr>
            <a:spLocks noGrp="1"/>
          </p:cNvSpPr>
          <p:nvPr>
            <p:ph idx="1"/>
          </p:nvPr>
        </p:nvSpPr>
        <p:spPr/>
        <p:txBody>
          <a:bodyPr/>
          <a:lstStyle/>
          <a:p>
            <a:r>
              <a:rPr lang="en-US" sz="3200" b="1" dirty="0">
                <a:solidFill>
                  <a:srgbClr val="000000"/>
                </a:solidFill>
                <a:effectLst/>
                <a:latin typeface="Times New Roman" panose="02020603050405020304" pitchFamily="18" charset="0"/>
                <a:ea typeface="Arial Unicode MS"/>
                <a:cs typeface="Arial Unicode MS"/>
              </a:rPr>
              <a:t>Within the UCC, it is our primary goal to reach all settings of the church, and aim particularly at local congregations.  Our first news release will use the existing structures of the national office and conference offices and ministers to begin this process.  </a:t>
            </a:r>
          </a:p>
          <a:p>
            <a:endParaRPr lang="en-US" sz="3200" b="1"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91337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F1BF-1724-3513-BC10-2F1712C6C6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DAA24E-7F45-0A63-9098-171740EDECE5}"/>
              </a:ext>
            </a:extLst>
          </p:cNvPr>
          <p:cNvSpPr>
            <a:spLocks noGrp="1"/>
          </p:cNvSpPr>
          <p:nvPr>
            <p:ph idx="1"/>
          </p:nvPr>
        </p:nvSpPr>
        <p:spPr/>
        <p:txBody>
          <a:bodyPr>
            <a:normAutofit/>
          </a:bodyPr>
          <a:lstStyle/>
          <a:p>
            <a:r>
              <a:rPr lang="en-US" sz="2800" dirty="0"/>
              <a:t>Release UCC Press Release sent to local press by various UCC Churches.</a:t>
            </a:r>
          </a:p>
          <a:p>
            <a:r>
              <a:rPr lang="en-US" sz="2800" dirty="0"/>
              <a:t> Churches sent Press to Local Media</a:t>
            </a:r>
          </a:p>
          <a:p>
            <a:r>
              <a:rPr lang="en-US" sz="2800" dirty="0"/>
              <a:t>Founding of a Team to Implement Plastics Free Strategies Webinars</a:t>
            </a:r>
          </a:p>
          <a:p>
            <a:endParaRPr lang="en-US" sz="2800" dirty="0"/>
          </a:p>
          <a:p>
            <a:endParaRPr lang="en-US" sz="2800" dirty="0"/>
          </a:p>
        </p:txBody>
      </p:sp>
    </p:spTree>
    <p:extLst>
      <p:ext uri="{BB962C8B-B14F-4D97-AF65-F5344CB8AC3E}">
        <p14:creationId xmlns:p14="http://schemas.microsoft.com/office/powerpoint/2010/main" val="117809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B697-8569-2284-80C9-7B00C116D343}"/>
              </a:ext>
            </a:extLst>
          </p:cNvPr>
          <p:cNvSpPr>
            <a:spLocks noGrp="1"/>
          </p:cNvSpPr>
          <p:nvPr>
            <p:ph type="title"/>
          </p:nvPr>
        </p:nvSpPr>
        <p:spPr/>
        <p:txBody>
          <a:bodyPr/>
          <a:lstStyle/>
          <a:p>
            <a:pPr algn="ctr"/>
            <a:br>
              <a:rPr lang="en-US" dirty="0"/>
            </a:br>
            <a:r>
              <a:rPr lang="en-US" dirty="0"/>
              <a:t> Fall 2023</a:t>
            </a:r>
          </a:p>
        </p:txBody>
      </p:sp>
      <p:sp>
        <p:nvSpPr>
          <p:cNvPr id="3" name="Content Placeholder 2">
            <a:extLst>
              <a:ext uri="{FF2B5EF4-FFF2-40B4-BE49-F238E27FC236}">
                <a16:creationId xmlns:a16="http://schemas.microsoft.com/office/drawing/2014/main" id="{55D3EE86-128F-8A4B-9217-2D75D9D7038B}"/>
              </a:ext>
            </a:extLst>
          </p:cNvPr>
          <p:cNvSpPr>
            <a:spLocks noGrp="1"/>
          </p:cNvSpPr>
          <p:nvPr>
            <p:ph idx="1"/>
          </p:nvPr>
        </p:nvSpPr>
        <p:spPr/>
        <p:txBody>
          <a:bodyPr>
            <a:normAutofit fontScale="92500"/>
          </a:bodyPr>
          <a:lstStyle/>
          <a:p>
            <a:r>
              <a:rPr lang="en-US" sz="3200" b="1" dirty="0"/>
              <a:t>Implementation Program Webinars for the Fall</a:t>
            </a:r>
          </a:p>
          <a:p>
            <a:endParaRPr lang="en-US" sz="3200" b="1" dirty="0"/>
          </a:p>
          <a:p>
            <a:r>
              <a:rPr lang="en-US" sz="3200" b="1" dirty="0"/>
              <a:t>Provide a Plastics Free Toolkit for Churches </a:t>
            </a:r>
          </a:p>
          <a:p>
            <a:endParaRPr lang="en-US" sz="3200" b="1" dirty="0"/>
          </a:p>
          <a:p>
            <a:r>
              <a:rPr lang="en-US" sz="3200" b="1" dirty="0"/>
              <a:t>Local Partnership with environmental Organizations working on Plastics Mitigation </a:t>
            </a:r>
          </a:p>
          <a:p>
            <a:endParaRPr lang="en-US" dirty="0"/>
          </a:p>
          <a:p>
            <a:endParaRPr lang="en-US" dirty="0"/>
          </a:p>
        </p:txBody>
      </p:sp>
    </p:spTree>
    <p:extLst>
      <p:ext uri="{BB962C8B-B14F-4D97-AF65-F5344CB8AC3E}">
        <p14:creationId xmlns:p14="http://schemas.microsoft.com/office/powerpoint/2010/main" val="416963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9E85-DD4F-AACF-304E-C05493D646FF}"/>
              </a:ext>
            </a:extLst>
          </p:cNvPr>
          <p:cNvSpPr>
            <a:spLocks noGrp="1"/>
          </p:cNvSpPr>
          <p:nvPr>
            <p:ph type="title"/>
          </p:nvPr>
        </p:nvSpPr>
        <p:spPr/>
        <p:txBody>
          <a:bodyPr/>
          <a:lstStyle/>
          <a:p>
            <a:r>
              <a:rPr lang="en-US" dirty="0"/>
              <a:t> UCC Environmental Justice Council</a:t>
            </a:r>
          </a:p>
        </p:txBody>
      </p:sp>
      <p:sp>
        <p:nvSpPr>
          <p:cNvPr id="3" name="Content Placeholder 2">
            <a:extLst>
              <a:ext uri="{FF2B5EF4-FFF2-40B4-BE49-F238E27FC236}">
                <a16:creationId xmlns:a16="http://schemas.microsoft.com/office/drawing/2014/main" id="{CA455A7B-2152-0215-405F-B0A82BDF7F00}"/>
              </a:ext>
            </a:extLst>
          </p:cNvPr>
          <p:cNvSpPr>
            <a:spLocks noGrp="1"/>
          </p:cNvSpPr>
          <p:nvPr>
            <p:ph idx="1"/>
          </p:nvPr>
        </p:nvSpPr>
        <p:spPr/>
        <p:txBody>
          <a:bodyPr/>
          <a:lstStyle/>
          <a:p>
            <a:r>
              <a:rPr lang="en-US" sz="2400" b="1" dirty="0">
                <a:solidFill>
                  <a:srgbClr val="000000"/>
                </a:solidFill>
                <a:latin typeface="Times New Roman" panose="02020603050405020304" pitchFamily="18" charset="0"/>
                <a:ea typeface="Arial Unicode MS"/>
                <a:cs typeface="Arial Unicode MS"/>
              </a:rPr>
              <a:t>From Rev. </a:t>
            </a:r>
            <a:r>
              <a:rPr lang="en-US" sz="2400" b="1" dirty="0">
                <a:solidFill>
                  <a:srgbClr val="000000"/>
                </a:solidFill>
                <a:effectLst/>
                <a:latin typeface="Times New Roman" panose="02020603050405020304" pitchFamily="18" charset="0"/>
                <a:ea typeface="Arial Unicode MS"/>
                <a:cs typeface="Arial Unicode MS"/>
              </a:rPr>
              <a:t>Brooks Berndt:  </a:t>
            </a:r>
            <a:r>
              <a:rPr lang="en-US" sz="24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pitched to Creation Justice Ministries that they focus their 2024 Earth Sunday materials on plastics and environmental justice, and they are going to do it! I wouldn't have thought to request that if it hadn't been for these resolutions. You are having ripple effects! The tentative title for the resource is "Plastic Jesus: Environmental Justice and Plastic Pollution. It will likely lift up Louisiana's cancer alley and possibly other cancer alleys around the world.”</a:t>
            </a:r>
            <a:endParaRPr lang="en-US" sz="2400" b="1"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121382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31EF-7D9E-4E19-0E71-97E9856006ED}"/>
              </a:ext>
            </a:extLst>
          </p:cNvPr>
          <p:cNvSpPr>
            <a:spLocks noGrp="1"/>
          </p:cNvSpPr>
          <p:nvPr>
            <p:ph type="title"/>
          </p:nvPr>
        </p:nvSpPr>
        <p:spPr/>
        <p:txBody>
          <a:bodyPr/>
          <a:lstStyle/>
          <a:p>
            <a:r>
              <a:rPr lang="en-US" dirty="0"/>
              <a:t> Implementation on Local Church Setting</a:t>
            </a:r>
          </a:p>
        </p:txBody>
      </p:sp>
      <p:sp>
        <p:nvSpPr>
          <p:cNvPr id="3" name="Content Placeholder 2">
            <a:extLst>
              <a:ext uri="{FF2B5EF4-FFF2-40B4-BE49-F238E27FC236}">
                <a16:creationId xmlns:a16="http://schemas.microsoft.com/office/drawing/2014/main" id="{751F4290-DA92-EE82-918F-FDB4AD963D89}"/>
              </a:ext>
            </a:extLst>
          </p:cNvPr>
          <p:cNvSpPr>
            <a:spLocks noGrp="1"/>
          </p:cNvSpPr>
          <p:nvPr>
            <p:ph idx="1"/>
          </p:nvPr>
        </p:nvSpPr>
        <p:spPr/>
        <p:txBody>
          <a:bodyPr/>
          <a:lstStyle/>
          <a:p>
            <a:endParaRPr lang="en-US" dirty="0"/>
          </a:p>
          <a:p>
            <a:r>
              <a:rPr lang="en-US" sz="2800" b="1" dirty="0">
                <a:latin typeface="Arial" panose="020B0604020202020204" pitchFamily="34" charset="0"/>
                <a:cs typeface="Arial" panose="020B0604020202020204" pitchFamily="34" charset="0"/>
              </a:rPr>
              <a:t>Show: The Story of Plastics </a:t>
            </a:r>
            <a:r>
              <a:rPr lang="en-US" sz="2800" b="1" u="sng" kern="100" baseline="3000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https://www.storyofstuff.org/movies/the-story-of-plastic-documentary-film/how-towatch/</a:t>
            </a:r>
            <a:r>
              <a:rPr lang="en-US" sz="2800" b="1" kern="100" baseline="30000" dirty="0">
                <a:effectLst/>
                <a:latin typeface="Arial" panose="020B0604020202020204" pitchFamily="34" charset="0"/>
                <a:ea typeface="Calibri" panose="020F0502020204030204" pitchFamily="34" charset="0"/>
                <a:cs typeface="Arial" panose="020B0604020202020204" pitchFamily="34" charset="0"/>
              </a:rPr>
              <a:t> </a:t>
            </a:r>
          </a:p>
          <a:p>
            <a:endParaRPr lang="en-US" sz="2800" b="1" kern="100" baseline="30000" dirty="0">
              <a:latin typeface="Calibri" panose="020F0502020204030204" pitchFamily="34" charset="0"/>
              <a:ea typeface="Calibri" panose="020F0502020204030204" pitchFamily="34" charset="0"/>
              <a:cs typeface="Times New Roman" panose="02020603050405020304" pitchFamily="18" charset="0"/>
            </a:endParaRPr>
          </a:p>
          <a:p>
            <a:r>
              <a:rPr lang="en-US" sz="3600" b="1" kern="100" baseline="30000" dirty="0">
                <a:effectLst/>
                <a:latin typeface="Arial" panose="020B0604020202020204" pitchFamily="34" charset="0"/>
                <a:ea typeface="Calibri" panose="020F0502020204030204" pitchFamily="34" charset="0"/>
                <a:cs typeface="Arial" panose="020B0604020202020204" pitchFamily="34" charset="0"/>
              </a:rPr>
              <a:t>D</a:t>
            </a:r>
            <a:r>
              <a:rPr lang="en-US" sz="3600" b="1" kern="100" baseline="30000" dirty="0">
                <a:latin typeface="Arial" panose="020B0604020202020204" pitchFamily="34" charset="0"/>
                <a:ea typeface="Calibri" panose="020F0502020204030204" pitchFamily="34" charset="0"/>
                <a:cs typeface="Arial" panose="020B0604020202020204" pitchFamily="34" charset="0"/>
              </a:rPr>
              <a:t>istribute Reusable  Grocery/Retail Bags to Congregations.  </a:t>
            </a:r>
          </a:p>
          <a:p>
            <a:endParaRPr lang="en-US" sz="3600" b="1" kern="100" baseline="30000" dirty="0">
              <a:effectLst/>
              <a:latin typeface="Arial" panose="020B0604020202020204" pitchFamily="34" charset="0"/>
              <a:ea typeface="Calibri" panose="020F0502020204030204" pitchFamily="34" charset="0"/>
              <a:cs typeface="Arial" panose="020B0604020202020204" pitchFamily="34" charset="0"/>
            </a:endParaRPr>
          </a:p>
          <a:p>
            <a:r>
              <a:rPr lang="en-US" sz="3600" b="1" kern="100" baseline="30000" dirty="0">
                <a:latin typeface="Arial" panose="020B0604020202020204" pitchFamily="34" charset="0"/>
                <a:ea typeface="Calibri" panose="020F0502020204030204" pitchFamily="34" charset="0"/>
                <a:cs typeface="Arial" panose="020B0604020202020204" pitchFamily="34" charset="0"/>
              </a:rPr>
              <a:t>Water Bottle Fountain </a:t>
            </a:r>
            <a:endParaRPr lang="en-US" sz="3600" b="1" kern="100" baseline="30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4749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BA143-AC9F-20EA-13E5-4E0F3BD6B2F8}"/>
              </a:ext>
            </a:extLst>
          </p:cNvPr>
          <p:cNvSpPr>
            <a:spLocks noGrp="1"/>
          </p:cNvSpPr>
          <p:nvPr>
            <p:ph type="title"/>
          </p:nvPr>
        </p:nvSpPr>
        <p:spPr/>
        <p:txBody>
          <a:bodyPr/>
          <a:lstStyle/>
          <a:p>
            <a:br>
              <a:rPr lang="en-US" dirty="0"/>
            </a:br>
            <a:r>
              <a:rPr lang="en-US" dirty="0"/>
              <a:t>Congregational Actions</a:t>
            </a:r>
          </a:p>
        </p:txBody>
      </p:sp>
      <p:sp>
        <p:nvSpPr>
          <p:cNvPr id="3" name="Content Placeholder 2">
            <a:extLst>
              <a:ext uri="{FF2B5EF4-FFF2-40B4-BE49-F238E27FC236}">
                <a16:creationId xmlns:a16="http://schemas.microsoft.com/office/drawing/2014/main" id="{AFAD5FAB-2B46-1B55-E664-A0B995A22D37}"/>
              </a:ext>
            </a:extLst>
          </p:cNvPr>
          <p:cNvSpPr>
            <a:spLocks noGrp="1"/>
          </p:cNvSpPr>
          <p:nvPr>
            <p:ph idx="1"/>
          </p:nvPr>
        </p:nvSpPr>
        <p:spPr/>
        <p:txBody>
          <a:bodyPr>
            <a:normAutofit lnSpcReduction="10000"/>
          </a:bodyPr>
          <a:lstStyle/>
          <a:p>
            <a:pPr marL="457200" marR="0" indent="38100">
              <a:lnSpc>
                <a:spcPct val="107000"/>
              </a:lnSpc>
              <a:spcBef>
                <a:spcPts val="0"/>
              </a:spcBef>
              <a:spcAft>
                <a:spcPts val="800"/>
              </a:spcAft>
            </a:pPr>
            <a:r>
              <a:rPr lang="en-US" sz="2000" b="1" kern="100" dirty="0">
                <a:effectLst/>
                <a:latin typeface="Arial" panose="020B0604020202020204" pitchFamily="34" charset="0"/>
                <a:ea typeface="Calibri" panose="020F0502020204030204" pitchFamily="34" charset="0"/>
                <a:cs typeface="Times New Roman" panose="02020603050405020304" pitchFamily="18" charset="0"/>
              </a:rPr>
              <a:t>Preaching on ecological sustainability principles on responsible use of ecological resources and the sustainable goal of mitigating single-use plastics.</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38100">
              <a:lnSpc>
                <a:spcPct val="107000"/>
              </a:lnSpc>
              <a:spcBef>
                <a:spcPts val="0"/>
              </a:spcBef>
              <a:spcAft>
                <a:spcPts val="800"/>
              </a:spcAft>
            </a:pPr>
            <a:r>
              <a:rPr lang="en-US" sz="2000" b="1" kern="100" dirty="0">
                <a:effectLst/>
                <a:latin typeface="Arial" panose="020B0604020202020204" pitchFamily="34" charset="0"/>
                <a:ea typeface="Calibri" panose="020F0502020204030204" pitchFamily="34" charset="0"/>
                <a:cs typeface="Times New Roman" panose="02020603050405020304" pitchFamily="18" charset="0"/>
              </a:rPr>
              <a:t> • Educating on the importance of mitigation of single-use plastics and plastic straws as well as plastic bottles at our churches, their events, and gatherings. Replacing these with recyclable alternatives such as disposable and biodegradable substitutes. </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38100">
              <a:lnSpc>
                <a:spcPct val="107000"/>
              </a:lnSpc>
              <a:spcBef>
                <a:spcPts val="0"/>
              </a:spcBef>
              <a:spcAft>
                <a:spcPts val="800"/>
              </a:spcAft>
            </a:pPr>
            <a:r>
              <a:rPr lang="en-US" sz="2000" b="1" kern="100" dirty="0">
                <a:effectLst/>
                <a:latin typeface="Arial" panose="020B0604020202020204" pitchFamily="34" charset="0"/>
                <a:ea typeface="Calibri" panose="020F0502020204030204" pitchFamily="34" charset="0"/>
                <a:cs typeface="Times New Roman" panose="02020603050405020304" pitchFamily="18" charset="0"/>
              </a:rPr>
              <a:t>• Educating our folks to the toxicity of microplastics to the health of our environment, to our own health, and the health of non-human life. </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60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A9F12-E212-538A-F9CA-0392829B0B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3EA800-51E4-1E4A-008B-15BEA056D393}"/>
              </a:ext>
            </a:extLst>
          </p:cNvPr>
          <p:cNvSpPr>
            <a:spLocks noGrp="1"/>
          </p:cNvSpPr>
          <p:nvPr>
            <p:ph idx="1"/>
          </p:nvPr>
        </p:nvSpPr>
        <p:spPr/>
        <p:txBody>
          <a:bodyPr/>
          <a:lstStyle/>
          <a:p>
            <a:pPr marL="457200" marR="0" indent="3810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Changing our consumptive practices: moving to recyclable or compostable solutions. Committing to reducing the use of plastics or looking for recyclable alternatives.   </a:t>
            </a:r>
          </a:p>
          <a:p>
            <a:pPr marL="0" marR="0">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Yes Magazine The Solving of the Plastics Issue, 	</a:t>
            </a:r>
            <a:r>
              <a:rPr lang="en-US" sz="2400" b="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https://www.yesmagazine.org/issues/solvingplastic</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Also see eco-friendly 	alternatives, Eco-Friendly Alternatives for Disposable Plastic Water Bottles | Cedar 	Springs Blog (cedarspringswater.ca) </a:t>
            </a:r>
          </a:p>
          <a:p>
            <a:endParaRPr lang="en-US" dirty="0"/>
          </a:p>
        </p:txBody>
      </p:sp>
    </p:spTree>
    <p:extLst>
      <p:ext uri="{BB962C8B-B14F-4D97-AF65-F5344CB8AC3E}">
        <p14:creationId xmlns:p14="http://schemas.microsoft.com/office/powerpoint/2010/main" val="23819450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87</TotalTime>
  <Words>779</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vt:lpstr>
      <vt:lpstr>Georgia Pro</vt:lpstr>
      <vt:lpstr>Times New Roman</vt:lpstr>
      <vt:lpstr>Trebuchet MS</vt:lpstr>
      <vt:lpstr>Wingdings 3</vt:lpstr>
      <vt:lpstr>Facet</vt:lpstr>
      <vt:lpstr>Implementation Conversation </vt:lpstr>
      <vt:lpstr>   Faith Communities and Plastics</vt:lpstr>
      <vt:lpstr>PowerPoint Presentation</vt:lpstr>
      <vt:lpstr>PowerPoint Presentation</vt:lpstr>
      <vt:lpstr>  Fall 2023</vt:lpstr>
      <vt:lpstr> UCC Environmental Justice Council</vt:lpstr>
      <vt:lpstr> Implementation on Local Church Setting</vt:lpstr>
      <vt:lpstr> Congregational Actions</vt:lpstr>
      <vt:lpstr>PowerPoint Presentation</vt:lpstr>
      <vt:lpstr> Educate Ourselves and Advocae Publicly</vt:lpstr>
      <vt:lpstr>Lenten Plastics Fast for Congregations and Individual Households</vt:lpstr>
      <vt:lpstr> Organizations Working on Plastic Mitigation</vt:lpstr>
      <vt:lpstr>    Presbyterian USA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Conversation </dc:title>
  <dc:creator>Robert E. Shore-Goss</dc:creator>
  <cp:lastModifiedBy>Robert E. Shore-Goss</cp:lastModifiedBy>
  <cp:revision>7</cp:revision>
  <dcterms:created xsi:type="dcterms:W3CDTF">2023-06-21T12:34:53Z</dcterms:created>
  <dcterms:modified xsi:type="dcterms:W3CDTF">2023-06-22T12:23:00Z</dcterms:modified>
</cp:coreProperties>
</file>