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68" r:id="rId15"/>
    <p:sldId id="269" r:id="rId16"/>
    <p:sldId id="270" r:id="rId17"/>
    <p:sldId id="271" r:id="rId18"/>
    <p:sldId id="276" r:id="rId19"/>
    <p:sldId id="272" r:id="rId20"/>
    <p:sldId id="273" r:id="rId21"/>
    <p:sldId id="274" r:id="rId22"/>
  </p:sldIdLst>
  <p:sldSz cx="12192000" cy="6858000"/>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3" d="100"/>
          <a:sy n="113" d="100"/>
        </p:scale>
        <p:origin x="306" y="90"/>
      </p:cViewPr>
      <p:guideLst/>
    </p:cSldViewPr>
  </p:slideViewPr>
  <p:notesTextViewPr>
    <p:cViewPr>
      <p:scale>
        <a:sx n="1" d="1"/>
        <a:sy n="1" d="1"/>
      </p:scale>
      <p:origin x="0" y="0"/>
    </p:cViewPr>
  </p:notesTextViewPr>
  <p:notesViewPr>
    <p:cSldViewPr snapToGrid="0">
      <p:cViewPr varScale="1">
        <p:scale>
          <a:sx n="94" d="100"/>
          <a:sy n="94" d="100"/>
        </p:scale>
        <p:origin x="284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11CA1E-5C4C-7EAD-3645-9B6980AF4E45}"/>
              </a:ext>
            </a:extLst>
          </p:cNvPr>
          <p:cNvSpPr>
            <a:spLocks noGrp="1"/>
          </p:cNvSpPr>
          <p:nvPr>
            <p:ph type="hdr" sz="quarter"/>
          </p:nvPr>
        </p:nvSpPr>
        <p:spPr>
          <a:xfrm>
            <a:off x="1" y="0"/>
            <a:ext cx="4068339" cy="356357"/>
          </a:xfrm>
          <a:prstGeom prst="rect">
            <a:avLst/>
          </a:prstGeom>
        </p:spPr>
        <p:txBody>
          <a:bodyPr vert="horz" lIns="94229" tIns="47114" rIns="94229" bIns="47114" rtlCol="0"/>
          <a:lstStyle>
            <a:lvl1pPr algn="l">
              <a:defRPr sz="1200"/>
            </a:lvl1pPr>
          </a:lstStyle>
          <a:p>
            <a:r>
              <a:rPr lang="en-US" dirty="0"/>
              <a:t>SINGLE USE PLASTIC</a:t>
            </a:r>
          </a:p>
        </p:txBody>
      </p:sp>
      <p:sp>
        <p:nvSpPr>
          <p:cNvPr id="3" name="Date Placeholder 2">
            <a:extLst>
              <a:ext uri="{FF2B5EF4-FFF2-40B4-BE49-F238E27FC236}">
                <a16:creationId xmlns:a16="http://schemas.microsoft.com/office/drawing/2014/main" id="{0A60E233-2B62-00A2-039E-7A41D491B75E}"/>
              </a:ext>
            </a:extLst>
          </p:cNvPr>
          <p:cNvSpPr>
            <a:spLocks noGrp="1"/>
          </p:cNvSpPr>
          <p:nvPr>
            <p:ph type="dt" sz="quarter" idx="1"/>
          </p:nvPr>
        </p:nvSpPr>
        <p:spPr>
          <a:xfrm>
            <a:off x="5317964" y="0"/>
            <a:ext cx="4068339" cy="356357"/>
          </a:xfrm>
          <a:prstGeom prst="rect">
            <a:avLst/>
          </a:prstGeom>
        </p:spPr>
        <p:txBody>
          <a:bodyPr vert="horz" lIns="94229" tIns="47114" rIns="94229" bIns="47114" rtlCol="0"/>
          <a:lstStyle>
            <a:lvl1pPr algn="r">
              <a:defRPr sz="1200"/>
            </a:lvl1pPr>
          </a:lstStyle>
          <a:p>
            <a:fld id="{BB06B54C-B190-44DE-9B6F-7E146AC148E8}" type="datetimeFigureOut">
              <a:rPr lang="en-US" smtClean="0"/>
              <a:t>8/10/2022</a:t>
            </a:fld>
            <a:endParaRPr lang="en-US"/>
          </a:p>
        </p:txBody>
      </p:sp>
      <p:sp>
        <p:nvSpPr>
          <p:cNvPr id="4" name="Footer Placeholder 3">
            <a:extLst>
              <a:ext uri="{FF2B5EF4-FFF2-40B4-BE49-F238E27FC236}">
                <a16:creationId xmlns:a16="http://schemas.microsoft.com/office/drawing/2014/main" id="{269E4FDD-24CA-C296-3511-C1D59F35F9B5}"/>
              </a:ext>
            </a:extLst>
          </p:cNvPr>
          <p:cNvSpPr>
            <a:spLocks noGrp="1"/>
          </p:cNvSpPr>
          <p:nvPr>
            <p:ph type="ftr" sz="quarter" idx="2"/>
          </p:nvPr>
        </p:nvSpPr>
        <p:spPr>
          <a:xfrm>
            <a:off x="1"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F71E-4691-209F-78D9-7A7517336E2D}"/>
              </a:ext>
            </a:extLst>
          </p:cNvPr>
          <p:cNvSpPr>
            <a:spLocks noGrp="1"/>
          </p:cNvSpPr>
          <p:nvPr>
            <p:ph type="sldNum" sz="quarter" idx="3"/>
          </p:nvPr>
        </p:nvSpPr>
        <p:spPr>
          <a:xfrm>
            <a:off x="5317964" y="6746119"/>
            <a:ext cx="4068339" cy="356356"/>
          </a:xfrm>
          <a:prstGeom prst="rect">
            <a:avLst/>
          </a:prstGeom>
        </p:spPr>
        <p:txBody>
          <a:bodyPr vert="horz" lIns="94229" tIns="47114" rIns="94229" bIns="47114" rtlCol="0" anchor="b"/>
          <a:lstStyle>
            <a:lvl1pPr algn="r">
              <a:defRPr sz="1200"/>
            </a:lvl1pPr>
          </a:lstStyle>
          <a:p>
            <a:fld id="{2B20B4AB-6390-4A86-AE04-B55B4BAD4CC6}" type="slidenum">
              <a:rPr lang="en-US" smtClean="0"/>
              <a:t>‹#›</a:t>
            </a:fld>
            <a:endParaRPr lang="en-US" dirty="0"/>
          </a:p>
        </p:txBody>
      </p:sp>
    </p:spTree>
    <p:extLst>
      <p:ext uri="{BB962C8B-B14F-4D97-AF65-F5344CB8AC3E}">
        <p14:creationId xmlns:p14="http://schemas.microsoft.com/office/powerpoint/2010/main" val="304675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4" y="0"/>
            <a:ext cx="4068339" cy="356357"/>
          </a:xfrm>
          <a:prstGeom prst="rect">
            <a:avLst/>
          </a:prstGeom>
        </p:spPr>
        <p:txBody>
          <a:bodyPr vert="horz" lIns="94229" tIns="47114" rIns="94229" bIns="47114" rtlCol="0"/>
          <a:lstStyle>
            <a:lvl1pPr algn="r">
              <a:defRPr sz="1200"/>
            </a:lvl1pPr>
          </a:lstStyle>
          <a:p>
            <a:fld id="{89DBAFC2-BB3B-4AB2-BEF6-B89D31B56867}" type="datetimeFigureOut">
              <a:rPr lang="en-US" smtClean="0"/>
              <a:t>8/10/2022</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9" tIns="47114" rIns="94229" bIns="47114" rtlCol="0" anchor="b"/>
          <a:lstStyle>
            <a:lvl1pPr algn="r">
              <a:defRPr sz="1200"/>
            </a:lvl1pPr>
          </a:lstStyle>
          <a:p>
            <a:fld id="{2990B23D-B0C8-4A74-AD3D-60ABCD240FAD}" type="slidenum">
              <a:rPr lang="en-US" smtClean="0"/>
              <a:t>‹#›</a:t>
            </a:fld>
            <a:endParaRPr lang="en-US"/>
          </a:p>
        </p:txBody>
      </p:sp>
    </p:spTree>
    <p:extLst>
      <p:ext uri="{BB962C8B-B14F-4D97-AF65-F5344CB8AC3E}">
        <p14:creationId xmlns:p14="http://schemas.microsoft.com/office/powerpoint/2010/main" val="871256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rdc.org/stories/blue-plastic-planet" TargetMode="External"/><Relationship Id="rId7" Type="http://schemas.openxmlformats.org/officeDocument/2006/relationships/hyperlink" Target="https://timesofindia.indiatimes.com/india/india-generates-26k-tonne-plastic-waste-everyday-40-remains-uncollected/articleshow/67646745.cm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science.sciencemag.org/content/347/6223/768.abstract?ijkey=BXtBaPzbQgagE&amp;keytype=ref&amp;siteid=sci" TargetMode="External"/><Relationship Id="rId5" Type="http://schemas.openxmlformats.org/officeDocument/2006/relationships/hyperlink" Target="https://www.nationalgeographic.com/magazine/2018/06/the-journey-of-plastic-around-the-globe/" TargetMode="External"/><Relationship Id="rId4" Type="http://schemas.openxmlformats.org/officeDocument/2006/relationships/hyperlink" Target="https://whyy.org/segments/looking-to-cut-plastics-pollution-in-the-ocean-start-upstrea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ationalgeographic.com/environment/2019/03/whale-dies-88-pounds-plastic-philippines/" TargetMode="External"/><Relationship Id="rId7" Type="http://schemas.openxmlformats.org/officeDocument/2006/relationships/hyperlink" Target="http://oceancrusaders.org/plastic-crusades/plastic-statistic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3.weforum.org/docs/WEF_The_New_Plastics_Economy.pdf" TargetMode="External"/><Relationship Id="rId5" Type="http://schemas.openxmlformats.org/officeDocument/2006/relationships/hyperlink" Target="https://www.exeter.ac.uk/news/research/title_695428_en.html" TargetMode="External"/><Relationship Id="rId4" Type="http://schemas.openxmlformats.org/officeDocument/2006/relationships/hyperlink" Target="https://news.nationalgeographic.com/2015/09/15092-plastic-seabirds-albatross-australia/"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iel.org/plasticandclimat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360.yale.edu/features/a-fracking-driven-industrial-boom-renews-pollution-concerns-in-pittsburgh" TargetMode="External"/><Relationship Id="rId4" Type="http://schemas.openxmlformats.org/officeDocument/2006/relationships/hyperlink" Target="https://www.ciel.org/wp-content/uploads/2019/05/Plastic-and-Climate-Executive-Summary-2019.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bc.com/news/world-asia-46518747"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theatlantic.com/technology/archive/2019/03/china-has-stopped-accepting-our-trash/584131/"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bc.com/news/world-asia-46518747"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theatlantic.com/technology/archive/2019/03/china-has-stopped-accepting-our-trash/584131/"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ndependent.co.uk/news/world/asia/india-plastic-ban-2022-single-use-narendra-modi-world-environment-day-a8385966.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2.calrecycle.ca.gov/Publications/Download/1387" TargetMode="External"/><Relationship Id="rId5" Type="http://schemas.openxmlformats.org/officeDocument/2006/relationships/hyperlink" Target="https://www.nrdc.org/experts/eric-goldstein/plastic-carryout-bags-set-vanish-nys-paper-bags-next" TargetMode="External"/><Relationship Id="rId4" Type="http://schemas.openxmlformats.org/officeDocument/2006/relationships/hyperlink" Target="https://www.nrdc.org/stories/will-shifting-reusable-straws-really-make-differenc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rdc.org/experts/eric-goldstein/plastic-carryout-bags-set-vanish-nys-paper-bags-nex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reakfreefromplastic.org/globalbrandauditreport2018/" TargetMode="External"/><Relationship Id="rId7" Type="http://schemas.openxmlformats.org/officeDocument/2006/relationships/hyperlink" Target="https://www.wsj.com/articles/taiwan-the-worlds-geniuses-of-garbage-disposal-1463519134"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bbc.com/news/av/world-asia-pacific-12242914/close-up-taiwan-s-musical-garbage-trucks" TargetMode="External"/><Relationship Id="rId5" Type="http://schemas.openxmlformats.org/officeDocument/2006/relationships/hyperlink" Target="http://www.bottlebill.org/" TargetMode="External"/><Relationship Id="rId4" Type="http://schemas.openxmlformats.org/officeDocument/2006/relationships/hyperlink" Target="https://www.theguardian.com/business/2019/mar/14/coca-cola-admits-it-produces-3m-tonnes-of-plastic-packaging-a-year"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heguardian.com/business/2018/jun/15/mcdonalds-to-switch-to-paper-straws-in-uk-after-customer-concern"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nytimes.com/2018/07/09/business/starbucks-plastic-straws.html" TargetMode="External"/><Relationship Id="rId4" Type="http://schemas.openxmlformats.org/officeDocument/2006/relationships/hyperlink" Target="https://www.cnn.com/2018/07/26/us/disney-plastic-straws-trnd/index.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rdc.org/onearth/america-needs-plastics-intervention-nows-ti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history.org/the-history-and-future-of-plastic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advances.sciencemag.org/content/3/7/e1700782.ful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environment.org/interactive/beat-plastic-pollu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ceanservice.noaa.gov/facts/microplastic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huffpost.com/entry/ocean-plastic-remote-places-on-the-planet_n_5ccfb8c5e4b0e4d75734aed8" TargetMode="External"/><Relationship Id="rId5" Type="http://schemas.openxmlformats.org/officeDocument/2006/relationships/hyperlink" Target="https://www.theguardian.com/environment/2018/oct/22/microplastics-found-in-human-stools-for-the-first-time" TargetMode="External"/><Relationship Id="rId4" Type="http://schemas.openxmlformats.org/officeDocument/2006/relationships/hyperlink" Target="https://www.nrdc.org/stories/10-ways-reduce-plastic-pollut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spc="30" dirty="0">
                <a:solidFill>
                  <a:srgbClr val="000000"/>
                </a:solidFill>
                <a:effectLst/>
                <a:latin typeface="Raleway" pitchFamily="2" charset="0"/>
                <a:ea typeface="Times New Roman" panose="02020603050405020304" pitchFamily="18" charset="0"/>
                <a:cs typeface="Times New Roman" panose="02020603050405020304" pitchFamily="18" charset="0"/>
              </a:rPr>
              <a:t>First we need to define what single-use plastics are:  Single-use plastics, or disposable plastics, are used only once before they are thrown away or recycled. These items are things like plastic bags, straws, coffee stirrers, soda and water bottles and most food packaging.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90B23D-B0C8-4A74-AD3D-60ABCD240FAD}" type="slidenum">
              <a:rPr lang="en-US" smtClean="0"/>
              <a:t>1</a:t>
            </a:fld>
            <a:endParaRPr lang="en-US"/>
          </a:p>
        </p:txBody>
      </p:sp>
    </p:spTree>
    <p:extLst>
      <p:ext uri="{BB962C8B-B14F-4D97-AF65-F5344CB8AC3E}">
        <p14:creationId xmlns:p14="http://schemas.microsoft.com/office/powerpoint/2010/main" val="404736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6"/>
            <a:ext cx="7510780" cy="3328052"/>
          </a:xfrm>
        </p:spPr>
        <p:txBody>
          <a:bodyPr/>
          <a:lstStyle/>
          <a:p>
            <a:pPr>
              <a:lnSpc>
                <a:spcPts val="2319"/>
              </a:lnSpc>
              <a:spcAft>
                <a:spcPts val="3092"/>
              </a:spcAft>
            </a:pPr>
            <a:r>
              <a:rPr lang="en-US" sz="11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Although single-use plastic pollution accumulates most visibly on our streets, in fact </a:t>
            </a:r>
            <a:r>
              <a:rPr lang="en-US" sz="11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our water</a:t>
            </a:r>
            <a:r>
              <a:rPr lang="en-US" sz="11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suffers even more. Litter can be </a:t>
            </a:r>
            <a:r>
              <a:rPr lang="en-US" sz="11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4"/>
              </a:rPr>
              <a:t>the first stage in a waste stream</a:t>
            </a:r>
            <a:r>
              <a:rPr lang="en-US" sz="11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that enters waterways as plastics tossed on the street are washed away by rain or travel via storm drains into rivers and streams. Our waterway plastic pollution is particularly concentrated: Just ten </a:t>
            </a:r>
            <a:r>
              <a:rPr lang="en-US" sz="11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5"/>
              </a:rPr>
              <a:t>rivers</a:t>
            </a:r>
            <a:r>
              <a:rPr lang="en-US" sz="11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carry 93 percent of the world’s total amount of plastic that enters the oceans via rivers each year.  In 2015 researchers from the University of Georgia estimated that between </a:t>
            </a:r>
            <a:r>
              <a:rPr lang="en-US" sz="11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6"/>
              </a:rPr>
              <a:t>4.8 million and 12.7 million metric tons of plastic</a:t>
            </a:r>
            <a:r>
              <a:rPr lang="en-US" sz="11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per year make their way into the oceans via people living within 30 miles of a coast. The majority of this pollution—dominated by single-use plastic waste—comes from countries lacking infrastructure to properly manage waste, particularly in Asia. India, for example, generates </a:t>
            </a:r>
            <a:r>
              <a:rPr lang="en-US" sz="11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7"/>
              </a:rPr>
              <a:t>25,940 tons</a:t>
            </a:r>
            <a:r>
              <a:rPr lang="en-US" sz="11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of plastic waste every day but collects only 60 percent of it. (It’s also important to remember that waste management is just one part of the global materials cycle. For instance, a lot of the plastic produced in Asian countries is for products that serve U.S. demand—and the United States often sends plastic waste back to these countries for recycling.)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90B23D-B0C8-4A74-AD3D-60ABCD240FAD}" type="slidenum">
              <a:rPr lang="en-US" smtClean="0"/>
              <a:t>10</a:t>
            </a:fld>
            <a:endParaRPr lang="en-US"/>
          </a:p>
        </p:txBody>
      </p:sp>
    </p:spTree>
    <p:extLst>
      <p:ext uri="{BB962C8B-B14F-4D97-AF65-F5344CB8AC3E}">
        <p14:creationId xmlns:p14="http://schemas.microsoft.com/office/powerpoint/2010/main" val="2204638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319"/>
              </a:lnSpc>
              <a:spcAft>
                <a:spcPts val="3092"/>
              </a:spcAft>
            </a:pPr>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Marine animals bear the burden of this influx of garbage into their habitats. Beached whales have been found with </a:t>
            </a:r>
            <a:r>
              <a:rPr lang="en-US" sz="19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stomachs full of plastic trash</a:t>
            </a:r>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And recent studies found plastic in the guts of </a:t>
            </a:r>
            <a:r>
              <a:rPr lang="en-US" sz="19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4"/>
              </a:rPr>
              <a:t>90 percent of the seabirds</a:t>
            </a:r>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tested and </a:t>
            </a:r>
            <a:r>
              <a:rPr lang="en-US" sz="19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5"/>
              </a:rPr>
              <a:t>100 percent of the turtles</a:t>
            </a:r>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Alarmingly, scientists estimate that there will be </a:t>
            </a:r>
            <a:r>
              <a:rPr lang="en-US" sz="19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6"/>
              </a:rPr>
              <a:t>more plastic than fish</a:t>
            </a:r>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in the ocean by weight in 2050. Not only is plastic estimated to kill </a:t>
            </a:r>
            <a:r>
              <a:rPr lang="en-US" sz="19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7"/>
              </a:rPr>
              <a:t>millions of marine animals and seabirds</a:t>
            </a:r>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each year, but it’s also contaminating seafood that humans have relied on for millennia, particularly with microplastics in animals’ guts.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90B23D-B0C8-4A74-AD3D-60ABCD240FAD}" type="slidenum">
              <a:rPr lang="en-US" smtClean="0"/>
              <a:t>11</a:t>
            </a:fld>
            <a:endParaRPr lang="en-US"/>
          </a:p>
        </p:txBody>
      </p:sp>
    </p:spTree>
    <p:extLst>
      <p:ext uri="{BB962C8B-B14F-4D97-AF65-F5344CB8AC3E}">
        <p14:creationId xmlns:p14="http://schemas.microsoft.com/office/powerpoint/2010/main" val="111812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6"/>
            <a:ext cx="7510780" cy="3399449"/>
          </a:xfrm>
        </p:spPr>
        <p:txBody>
          <a:bodyPr/>
          <a:lstStyle/>
          <a:p>
            <a:pPr>
              <a:lnSpc>
                <a:spcPts val="2319"/>
              </a:lnSpc>
              <a:spcAft>
                <a:spcPts val="3092"/>
              </a:spcAft>
            </a:pPr>
            <a:r>
              <a:rPr lang="en-US" sz="105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Our addiction to plastic also has negative impacts on the climate. </a:t>
            </a:r>
            <a:r>
              <a:rPr lang="en-US" sz="105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A recent report</a:t>
            </a:r>
            <a:r>
              <a:rPr lang="en-US" sz="105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showed that plastic production contributes to planet-warming greenhouse gas emissions at every point in its life cycle. The process of drilling for plastic’s source materials, oil and gas, leads to methane leaking and flaring and is often combined with clearing forests and wetlands that otherwise would have sequestered carbon. Refineries where crude oil is turned into plastic make up </a:t>
            </a:r>
            <a:r>
              <a:rPr lang="en-US" sz="105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4"/>
              </a:rPr>
              <a:t>one of the most greenhouse gas–intensive industries in the manufacturing sector</a:t>
            </a:r>
            <a:r>
              <a:rPr lang="en-US" sz="105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And “cracker plants”—which break, or “crack,” ethane molecules, a component of natural gas, into the chemical building blocks of plastic products—are energy intensive and highly polluting. In 2015 a mere 24 of these ethane cracker facilities in the United States had the combined carbon output of </a:t>
            </a:r>
            <a:r>
              <a:rPr lang="en-US" sz="105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4"/>
              </a:rPr>
              <a:t>3.8 million passenger vehicles</a:t>
            </a:r>
            <a:r>
              <a:rPr lang="en-US" sz="105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And the </a:t>
            </a:r>
            <a:r>
              <a:rPr lang="en-US" sz="105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5"/>
              </a:rPr>
              <a:t>recent fracking boom</a:t>
            </a:r>
            <a:r>
              <a:rPr lang="en-US" sz="105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resulting in a surplus of oil, is fueling a subsequent rise in cracker plants, too. That’s bad news for our carbon reduction goals: if plastic production continues unabated, its greenhouse gas emissions </a:t>
            </a:r>
            <a:r>
              <a:rPr lang="en-US" sz="105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4"/>
              </a:rPr>
              <a:t>could reach 1.34 gigatons per year by 2030</a:t>
            </a:r>
            <a:r>
              <a:rPr lang="en-US" sz="105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—equal to adding nearly 300 new coal-fired power plants—even as the need to curb global climate change becomes more urgent.</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90B23D-B0C8-4A74-AD3D-60ABCD240FAD}" type="slidenum">
              <a:rPr lang="en-US" smtClean="0"/>
              <a:t>12</a:t>
            </a:fld>
            <a:endParaRPr lang="en-US"/>
          </a:p>
        </p:txBody>
      </p:sp>
    </p:spTree>
    <p:extLst>
      <p:ext uri="{BB962C8B-B14F-4D97-AF65-F5344CB8AC3E}">
        <p14:creationId xmlns:p14="http://schemas.microsoft.com/office/powerpoint/2010/main" val="2971739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1584" y="3551237"/>
            <a:ext cx="7510780" cy="3057720"/>
          </a:xfrm>
        </p:spPr>
        <p:txBody>
          <a:bodyPr/>
          <a:lstStyle/>
          <a:p>
            <a:pPr>
              <a:lnSpc>
                <a:spcPts val="2319"/>
              </a:lnSpc>
              <a:spcAft>
                <a:spcPts val="3092"/>
              </a:spcAft>
            </a:pP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Plastic pollution—whether in our oceans, piling up on our coastlines, or contributing to our climate crisis—impacts vulnerable communities first. Even if plastic doesn’t end up in the ocean, recycled plastic is often exported from high-income countries to developing countries to process. But the sheer amount of plastic waste inundates communities until they are drowning under </a:t>
            </a:r>
            <a:r>
              <a:rPr lang="en-US"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thousands of tons of plastic trash</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This is the case particularly in Southeast Asia, which has begun to import much of the plastic that </a:t>
            </a:r>
            <a:r>
              <a:rPr lang="en-US"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4"/>
              </a:rPr>
              <a:t>used to go to China</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for recycling. Not only does the waste destroy the land itself, but when plastic is incinerated (as is the case for unrecyclable plastic at some illegal facilities) its toxic fumes quickly become a health hazard for residents, leading to everything from </a:t>
            </a:r>
            <a:r>
              <a:rPr lang="en-US"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skin rashes to cancer</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Such is the case with many environmental crises: the worst effects are pushed onto overburdened communities with the fewest resources to fight back.</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90B23D-B0C8-4A74-AD3D-60ABCD240FAD}" type="slidenum">
              <a:rPr lang="en-US" smtClean="0"/>
              <a:t>13</a:t>
            </a:fld>
            <a:endParaRPr lang="en-US"/>
          </a:p>
        </p:txBody>
      </p:sp>
    </p:spTree>
    <p:extLst>
      <p:ext uri="{BB962C8B-B14F-4D97-AF65-F5344CB8AC3E}">
        <p14:creationId xmlns:p14="http://schemas.microsoft.com/office/powerpoint/2010/main" val="3803014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6525" y="801688"/>
            <a:ext cx="4179888" cy="2351087"/>
          </a:xfrm>
        </p:spPr>
      </p:sp>
      <p:sp>
        <p:nvSpPr>
          <p:cNvPr id="3" name="Notes Placeholder 2"/>
          <p:cNvSpPr>
            <a:spLocks noGrp="1"/>
          </p:cNvSpPr>
          <p:nvPr>
            <p:ph type="body" idx="1"/>
          </p:nvPr>
        </p:nvSpPr>
        <p:spPr>
          <a:xfrm>
            <a:off x="918267" y="3418066"/>
            <a:ext cx="7510780" cy="2796600"/>
          </a:xfrm>
        </p:spPr>
        <p:txBody>
          <a:bodyPr/>
          <a:lstStyle/>
          <a:p>
            <a:r>
              <a:rPr lang="en-US" sz="14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Plastic pollution—whether in our oceans, piling up on our coastlines, or contributing to our climate crisis—impacts vulnerable communities first. Even if plastic doesn’t end up in the ocean, recycled plastic is often exported from high-income countries to developing countries to process. But the sheer amount of plastic waste inundates communities until they are drowning under </a:t>
            </a:r>
            <a:r>
              <a:rPr lang="en-US" sz="14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thousands of tons of plastic trash</a:t>
            </a:r>
            <a:r>
              <a:rPr lang="en-US" sz="14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t>
            </a:r>
          </a:p>
          <a:p>
            <a:r>
              <a:rPr lang="en-US" sz="14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This is the case particularly in Southeast Asia, which has begun to import much of the plastic that </a:t>
            </a:r>
            <a:r>
              <a:rPr lang="en-US" sz="14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4"/>
              </a:rPr>
              <a:t>used to go to China</a:t>
            </a:r>
            <a:r>
              <a:rPr lang="en-US" sz="14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for recycling. Not only does the waste destroy the land itself, but when plastic is incinerated (as is the case for unrecyclable plastic at some illegal facilities) its toxic fumes quickly become a health hazard for residents, leading to everything from </a:t>
            </a:r>
            <a:r>
              <a:rPr lang="en-US" sz="14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skin rashes to cancer</a:t>
            </a:r>
            <a:r>
              <a:rPr lang="en-US" sz="14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Such is the case with many environmental crises: the worst effects are pushed onto overburdened communities with the fewest resources to fight back.</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90B23D-B0C8-4A74-AD3D-60ABCD240FAD}" type="slidenum">
              <a:rPr lang="en-US" smtClean="0"/>
              <a:t>14</a:t>
            </a:fld>
            <a:endParaRPr lang="en-US"/>
          </a:p>
        </p:txBody>
      </p:sp>
    </p:spTree>
    <p:extLst>
      <p:ext uri="{BB962C8B-B14F-4D97-AF65-F5344CB8AC3E}">
        <p14:creationId xmlns:p14="http://schemas.microsoft.com/office/powerpoint/2010/main" val="3875104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7"/>
            <a:ext cx="7510780" cy="3208125"/>
          </a:xfrm>
        </p:spPr>
        <p:txBody>
          <a:bodyPr/>
          <a:lstStyle/>
          <a:p>
            <a:r>
              <a:rPr lang="en-US" sz="16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Plastic is putting a strain on waste management systems, our oceans, and vulnerable communities the world over. A wave of single-use plastic bans is sweeping the country and the globe—most often on plastic bags, straws, stirrers, and takeout clamshells. (Some places are going so far as to ban single-use plastics entirely; most notably, </a:t>
            </a:r>
            <a:r>
              <a:rPr lang="en-US" sz="16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India</a:t>
            </a:r>
            <a:r>
              <a:rPr lang="en-US" sz="16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intends to go this route by 2022.) Among the U.S. cities to </a:t>
            </a:r>
            <a:r>
              <a:rPr lang="en-US" sz="16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4"/>
              </a:rPr>
              <a:t>outlaw plastic straws</a:t>
            </a:r>
            <a:r>
              <a:rPr lang="en-US" sz="16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are Malibu, Berkeley, Seattle, and Miami Beach. Plastic bag bans—ideally accompanied by a fee on paper bags—are also catching on. </a:t>
            </a:r>
            <a:r>
              <a:rPr lang="en-US" sz="16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5"/>
              </a:rPr>
              <a:t>New York State</a:t>
            </a:r>
            <a:r>
              <a:rPr lang="en-US" sz="16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and Hawaii just passed theirs, set to go into effect in 2020, and California’s bag ban, which was passed in 2014, </a:t>
            </a:r>
            <a:r>
              <a:rPr lang="en-US" sz="16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6"/>
              </a:rPr>
              <a:t>has been shown</a:t>
            </a:r>
            <a:r>
              <a:rPr lang="en-US" sz="16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to have reduced plastic bag usage by 85 percent (with some customers opting to pay a 10 cent fee for thicker plastic bags) and has reduced coastal pollution.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90B23D-B0C8-4A74-AD3D-60ABCD240FAD}" type="slidenum">
              <a:rPr lang="en-US" smtClean="0"/>
              <a:t>15</a:t>
            </a:fld>
            <a:endParaRPr lang="en-US"/>
          </a:p>
        </p:txBody>
      </p:sp>
    </p:spTree>
    <p:extLst>
      <p:ext uri="{BB962C8B-B14F-4D97-AF65-F5344CB8AC3E}">
        <p14:creationId xmlns:p14="http://schemas.microsoft.com/office/powerpoint/2010/main" val="1737885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6"/>
            <a:ext cx="7510780" cy="3199770"/>
          </a:xfrm>
        </p:spPr>
        <p:txBody>
          <a:bodyPr/>
          <a:lstStyle/>
          <a:p>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They prevent millions of tons of plastic from entering the waste stream each year. And when it comes to waste that lasts forever, every ton counts. </a:t>
            </a:r>
          </a:p>
          <a:p>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In New York, </a:t>
            </a:r>
            <a:r>
              <a:rPr lang="en-US" sz="19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23 billion plastic bags</a:t>
            </a:r>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are used by residents each year. Not only does banning single-use plastic reduce pollution, but it also reduces demand for plastic production that’s contributing to global climate change. But beyond these impacts, the bans have cultural effects. Companies are forced to innovate, rethinking their designs and sourcing sustainable materials. And they help shift consumer mind-sets, as people begin to recognize that exorbitant and avoidable waste is not sustainable.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90B23D-B0C8-4A74-AD3D-60ABCD240FAD}" type="slidenum">
              <a:rPr lang="en-US" smtClean="0"/>
              <a:t>16</a:t>
            </a:fld>
            <a:endParaRPr lang="en-US"/>
          </a:p>
        </p:txBody>
      </p:sp>
    </p:spTree>
    <p:extLst>
      <p:ext uri="{BB962C8B-B14F-4D97-AF65-F5344CB8AC3E}">
        <p14:creationId xmlns:p14="http://schemas.microsoft.com/office/powerpoint/2010/main" val="3202517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6"/>
            <a:ext cx="7510780" cy="3258261"/>
          </a:xfrm>
        </p:spPr>
        <p:txBody>
          <a:bodyPr/>
          <a:lstStyle/>
          <a:p>
            <a:pPr>
              <a:lnSpc>
                <a:spcPts val="2319"/>
              </a:lnSpc>
              <a:spcAft>
                <a:spcPts val="3092"/>
              </a:spcAft>
            </a:pPr>
            <a:r>
              <a:rPr lang="en-US" sz="10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Large producers of single-use plastics can make a big environmental impact. As part of the Break Free From Plastic movement, Greenpeace volunteers conducted </a:t>
            </a:r>
            <a:r>
              <a:rPr lang="en-US" sz="10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an audit of plastic pollution along coastlines</a:t>
            </a:r>
            <a:r>
              <a:rPr lang="en-US" sz="10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sifting through tens of thousands of individual pieces across 42 countries to identify the pollution’s sources. They discovered that Coca-Cola, PepsiCo, and Nestlé products were found most often. Coca-Cola has said that it alone produces three million tons of plastic packaging each year, equivalent to a terrifying </a:t>
            </a:r>
            <a:r>
              <a:rPr lang="en-US" sz="10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4"/>
              </a:rPr>
              <a:t>200,000 plastic bottles per minute</a:t>
            </a:r>
            <a:r>
              <a:rPr lang="en-US" sz="10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Policies like </a:t>
            </a:r>
            <a:r>
              <a:rPr lang="en-US" sz="10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5"/>
              </a:rPr>
              <a:t>bottle bill laws</a:t>
            </a:r>
            <a:r>
              <a:rPr lang="en-US" sz="10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—which generally require retailers to add a fee on individual bottles, which can then be partially redeemed by customers when they recycle—are a way to increase corporate responsibility for waste while providing a monetary incentive to recycle. In Taiwan, which was once overflowing with so much trash that it spurred public protest and the nickname “Garbage Island,” companies now either manage their own waste or subsidize government-run infrastructure. Accompanied by high social accountability and </a:t>
            </a:r>
            <a:r>
              <a:rPr lang="en-US" sz="10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6"/>
              </a:rPr>
              <a:t>musical garbage trucks</a:t>
            </a:r>
            <a:r>
              <a:rPr lang="en-US" sz="10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that strategy has proved wildly effective: the island now reports recycling rates </a:t>
            </a:r>
            <a:r>
              <a:rPr lang="en-US" sz="10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7"/>
              </a:rPr>
              <a:t>above 50 percent</a:t>
            </a:r>
            <a:r>
              <a:rPr lang="en-US" sz="10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90B23D-B0C8-4A74-AD3D-60ABCD240FAD}" type="slidenum">
              <a:rPr lang="en-US" smtClean="0"/>
              <a:t>17</a:t>
            </a:fld>
            <a:endParaRPr lang="en-US"/>
          </a:p>
        </p:txBody>
      </p:sp>
    </p:spTree>
    <p:extLst>
      <p:ext uri="{BB962C8B-B14F-4D97-AF65-F5344CB8AC3E}">
        <p14:creationId xmlns:p14="http://schemas.microsoft.com/office/powerpoint/2010/main" val="1171841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6"/>
            <a:ext cx="7510780" cy="2397115"/>
          </a:xfrm>
        </p:spPr>
        <p:txBody>
          <a:bodyPr/>
          <a:lstStyle/>
          <a:p>
            <a:pPr>
              <a:lnSpc>
                <a:spcPts val="2319"/>
              </a:lnSpc>
              <a:spcAft>
                <a:spcPts val="3092"/>
              </a:spcAft>
            </a:pP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Some companies are taking initiative on their own. McDonald’s swapped its </a:t>
            </a:r>
            <a:r>
              <a:rPr lang="en-US"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plastic straws</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for paper at its United Kingdom and Ireland restaurants. Disney is eliminating </a:t>
            </a:r>
            <a:r>
              <a:rPr lang="en-US"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4"/>
              </a:rPr>
              <a:t>single-use plastic straws</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and stirrers at all its theme parks, resorts and properties. And Starbucks, which uses an </a:t>
            </a:r>
            <a:r>
              <a:rPr lang="en-US"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5"/>
              </a:rPr>
              <a:t>estimated one billion plastic straws per year</a:t>
            </a:r>
            <a:r>
              <a:rPr lang="en-US"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is phasing them out in favor of paper ones. These actions are a response to calls for change and shifting consumer habits</a:t>
            </a:r>
            <a:r>
              <a:rPr lang="en-US" sz="10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90B23D-B0C8-4A74-AD3D-60ABCD240FAD}" type="slidenum">
              <a:rPr lang="en-US" smtClean="0"/>
              <a:t>18</a:t>
            </a:fld>
            <a:endParaRPr lang="en-US"/>
          </a:p>
        </p:txBody>
      </p:sp>
    </p:spTree>
    <p:extLst>
      <p:ext uri="{BB962C8B-B14F-4D97-AF65-F5344CB8AC3E}">
        <p14:creationId xmlns:p14="http://schemas.microsoft.com/office/powerpoint/2010/main" val="3850304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90B23D-B0C8-4A74-AD3D-60ABCD240FAD}" type="slidenum">
              <a:rPr lang="en-US" smtClean="0"/>
              <a:t>19</a:t>
            </a:fld>
            <a:endParaRPr lang="en-US"/>
          </a:p>
        </p:txBody>
      </p:sp>
    </p:spTree>
    <p:extLst>
      <p:ext uri="{BB962C8B-B14F-4D97-AF65-F5344CB8AC3E}">
        <p14:creationId xmlns:p14="http://schemas.microsoft.com/office/powerpoint/2010/main" val="149029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A straw with our iced coffee, a plastic bag to carry our takeout, a wrapper on a candy bar: taken individually, each seems harmless. These modern conveniences are so ubiquitous—and so quickly thrown out—that they hardly register in our minds. But single-use plastics come with a </a:t>
            </a:r>
            <a:r>
              <a:rPr lang="en-US" sz="19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steep environmental price</a:t>
            </a:r>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—one that we’ll be paying off for millennia. Our plastic addiction is having a devastating impact on our oceans, our wildlife, and our health.</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90B23D-B0C8-4A74-AD3D-60ABCD240FAD}" type="slidenum">
              <a:rPr lang="en-US" smtClean="0"/>
              <a:t>2</a:t>
            </a:fld>
            <a:endParaRPr lang="en-US"/>
          </a:p>
        </p:txBody>
      </p:sp>
    </p:spTree>
    <p:extLst>
      <p:ext uri="{BB962C8B-B14F-4D97-AF65-F5344CB8AC3E}">
        <p14:creationId xmlns:p14="http://schemas.microsoft.com/office/powerpoint/2010/main" val="3566156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90B23D-B0C8-4A74-AD3D-60ABCD240FAD}" type="slidenum">
              <a:rPr lang="en-US" smtClean="0"/>
              <a:t>20</a:t>
            </a:fld>
            <a:endParaRPr lang="en-US"/>
          </a:p>
        </p:txBody>
      </p:sp>
    </p:spTree>
    <p:extLst>
      <p:ext uri="{BB962C8B-B14F-4D97-AF65-F5344CB8AC3E}">
        <p14:creationId xmlns:p14="http://schemas.microsoft.com/office/powerpoint/2010/main" val="2606493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90B23D-B0C8-4A74-AD3D-60ABCD240FAD}" type="slidenum">
              <a:rPr lang="en-US" smtClean="0"/>
              <a:t>21</a:t>
            </a:fld>
            <a:endParaRPr lang="en-US"/>
          </a:p>
        </p:txBody>
      </p:sp>
    </p:spTree>
    <p:extLst>
      <p:ext uri="{BB962C8B-B14F-4D97-AF65-F5344CB8AC3E}">
        <p14:creationId xmlns:p14="http://schemas.microsoft.com/office/powerpoint/2010/main" val="284081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Put simply, single-use plastics are goods that are made primarily from fossil fuel–based chemicals (petrochemicals) and are meant to be disposed of right after use—often, in mere minutes. Single-use plastics are most commonly used for packaging and </a:t>
            </a:r>
            <a:r>
              <a:rPr lang="en-US" sz="1900" dirty="0" err="1">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serviceware</a:t>
            </a:r>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such as bottles, wrappers, straws, and bags.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90B23D-B0C8-4A74-AD3D-60ABCD240FAD}" type="slidenum">
              <a:rPr lang="en-US" smtClean="0"/>
              <a:t>3</a:t>
            </a:fld>
            <a:endParaRPr lang="en-US"/>
          </a:p>
        </p:txBody>
      </p:sp>
    </p:spTree>
    <p:extLst>
      <p:ext uri="{BB962C8B-B14F-4D97-AF65-F5344CB8AC3E}">
        <p14:creationId xmlns:p14="http://schemas.microsoft.com/office/powerpoint/2010/main" val="167888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Though plastic—a </a:t>
            </a:r>
            <a:r>
              <a:rPr lang="en-US" sz="19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chain of synthetic polymers</a:t>
            </a:r>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essentially—was invented in the mid-19th century, it wasn’t until the 1970s that </a:t>
            </a:r>
            <a:r>
              <a:rPr lang="en-US" sz="19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its popularity skyrocketed</a:t>
            </a:r>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Manufacturers began replacing traditionally paper or glass staples with lighter or more durable and affordable plastic alternatives; plastic jugs replaced milk jars, for instance. Since the 1950s, </a:t>
            </a:r>
            <a:r>
              <a:rPr lang="en-US" sz="19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4"/>
              </a:rPr>
              <a:t>8.3 billion metric tons</a:t>
            </a:r>
            <a:r>
              <a:rPr lang="en-US" sz="19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of plastics have been produced, and half of that in the past 15 years alone.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90B23D-B0C8-4A74-AD3D-60ABCD240FAD}" type="slidenum">
              <a:rPr lang="en-US" smtClean="0"/>
              <a:t>4</a:t>
            </a:fld>
            <a:endParaRPr lang="en-US"/>
          </a:p>
        </p:txBody>
      </p:sp>
    </p:spTree>
    <p:extLst>
      <p:ext uri="{BB962C8B-B14F-4D97-AF65-F5344CB8AC3E}">
        <p14:creationId xmlns:p14="http://schemas.microsoft.com/office/powerpoint/2010/main" val="111632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90B23D-B0C8-4A74-AD3D-60ABCD240FAD}" type="slidenum">
              <a:rPr lang="en-US" smtClean="0"/>
              <a:t>5</a:t>
            </a:fld>
            <a:endParaRPr lang="en-US"/>
          </a:p>
        </p:txBody>
      </p:sp>
    </p:spTree>
    <p:extLst>
      <p:ext uri="{BB962C8B-B14F-4D97-AF65-F5344CB8AC3E}">
        <p14:creationId xmlns:p14="http://schemas.microsoft.com/office/powerpoint/2010/main" val="296270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7"/>
            <a:ext cx="7510780" cy="3074432"/>
          </a:xfrm>
        </p:spPr>
        <p:txBody>
          <a:bodyPr/>
          <a:lstStyle/>
          <a:p>
            <a:pPr>
              <a:lnSpc>
                <a:spcPts val="2319"/>
              </a:lnSpc>
              <a:spcAft>
                <a:spcPts val="3092"/>
              </a:spcAft>
            </a:pPr>
            <a:r>
              <a:rPr lang="en-US" sz="16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Single-use plastics are a glaring example of the problems with throwaway culture. Instead of investing in quality goods that will last, we often prioritize convenience over durability and consideration of long-term impacts. Our reliance on these plastics means we are accumulating waste at a staggering rate. We produce </a:t>
            </a:r>
            <a:r>
              <a:rPr lang="en-US" sz="16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300 million tons of plastic each year</a:t>
            </a:r>
            <a:r>
              <a:rPr lang="en-US" sz="16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worldwide, half of which is for single-use items. That’s nearly equivalent to the weight of the entire human population.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rgbClr val="666666"/>
                </a:solidFill>
                <a:latin typeface="Helvetica" panose="020B0604020202020204" pitchFamily="34" charset="0"/>
                <a:ea typeface="Times New Roman" panose="02020603050405020304" pitchFamily="18" charset="0"/>
              </a:rPr>
              <a:t>Reducing plastic use is the most effective means of avoiding this waste (and the impacts linked to plastic production and use).</a:t>
            </a:r>
            <a:endParaRPr lang="en-US" sz="1600" dirty="0"/>
          </a:p>
        </p:txBody>
      </p:sp>
      <p:sp>
        <p:nvSpPr>
          <p:cNvPr id="4" name="Slide Number Placeholder 3"/>
          <p:cNvSpPr>
            <a:spLocks noGrp="1"/>
          </p:cNvSpPr>
          <p:nvPr>
            <p:ph type="sldNum" sz="quarter" idx="5"/>
          </p:nvPr>
        </p:nvSpPr>
        <p:spPr/>
        <p:txBody>
          <a:bodyPr/>
          <a:lstStyle/>
          <a:p>
            <a:fld id="{2990B23D-B0C8-4A74-AD3D-60ABCD240FAD}" type="slidenum">
              <a:rPr lang="en-US" smtClean="0"/>
              <a:t>6</a:t>
            </a:fld>
            <a:endParaRPr lang="en-US"/>
          </a:p>
        </p:txBody>
      </p:sp>
    </p:spTree>
    <p:extLst>
      <p:ext uri="{BB962C8B-B14F-4D97-AF65-F5344CB8AC3E}">
        <p14:creationId xmlns:p14="http://schemas.microsoft.com/office/powerpoint/2010/main" val="426877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90B23D-B0C8-4A74-AD3D-60ABCD240FAD}" type="slidenum">
              <a:rPr lang="en-US" smtClean="0"/>
              <a:t>7</a:t>
            </a:fld>
            <a:endParaRPr lang="en-US"/>
          </a:p>
        </p:txBody>
      </p:sp>
    </p:spTree>
    <p:extLst>
      <p:ext uri="{BB962C8B-B14F-4D97-AF65-F5344CB8AC3E}">
        <p14:creationId xmlns:p14="http://schemas.microsoft.com/office/powerpoint/2010/main" val="94261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Left alone, plastics don’t really break </a:t>
            </a:r>
            <a:r>
              <a:rPr lang="en-US" sz="1400" i="1"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down</a:t>
            </a:r>
            <a:r>
              <a:rPr lang="en-US" sz="14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they just break </a:t>
            </a:r>
            <a:r>
              <a:rPr lang="en-US" sz="1400" i="1"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up. </a:t>
            </a:r>
            <a:r>
              <a:rPr lang="en-US" sz="14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Over time, sun and heat slowly turn plastics into smaller and smaller pieces until they eventually become what are known as </a:t>
            </a:r>
            <a:r>
              <a:rPr lang="en-US" sz="14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3"/>
              </a:rPr>
              <a:t>microplastics</a:t>
            </a:r>
            <a:r>
              <a:rPr lang="en-US" sz="14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These microscopic plastic fragments, no more than 5 millimeters long, are hard to detect—and are just about everywhere. </a:t>
            </a:r>
          </a:p>
          <a:p>
            <a:endParaRPr lang="en-US" sz="14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endParaRPr>
          </a:p>
          <a:p>
            <a:r>
              <a:rPr lang="en-US" sz="14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Some microplastics are even small by design, like the </a:t>
            </a:r>
            <a:r>
              <a:rPr lang="en-US" sz="14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4"/>
              </a:rPr>
              <a:t>microbeads</a:t>
            </a:r>
            <a:r>
              <a:rPr lang="en-US" sz="14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used in facial scrubs or the microfibers in polyester clothing. They end up in the water, eaten by wildlife, and </a:t>
            </a:r>
            <a:r>
              <a:rPr lang="en-US" sz="14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5"/>
              </a:rPr>
              <a:t>inside our bodies</a:t>
            </a:r>
            <a:r>
              <a:rPr lang="en-US" sz="14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They’ve even made their way up to the </a:t>
            </a:r>
            <a:r>
              <a:rPr lang="en-US" sz="1400" dirty="0">
                <a:solidFill>
                  <a:srgbClr val="00B6F0"/>
                </a:solidFill>
                <a:latin typeface="Helvetica" panose="020B0604020202020204" pitchFamily="34" charset="0"/>
                <a:ea typeface="Times New Roman" panose="02020603050405020304" pitchFamily="18" charset="0"/>
                <a:cs typeface="Times New Roman" panose="02020603050405020304" pitchFamily="18" charset="0"/>
                <a:hlinkClick r:id="rId6"/>
              </a:rPr>
              <a:t>secluded Pyrenees mountain range and down to the bottom of the Mariana Trench</a:t>
            </a:r>
            <a:r>
              <a:rPr lang="en-US" sz="1400" dirty="0">
                <a:solidFill>
                  <a:srgbClr val="666666"/>
                </a:solidFill>
                <a:latin typeface="Helvetica" panose="020B0604020202020204" pitchFamily="34" charset="0"/>
                <a:ea typeface="Times New Roman" panose="02020603050405020304" pitchFamily="18" charset="0"/>
                <a:cs typeface="Times New Roman" panose="02020603050405020304" pitchFamily="18" charset="0"/>
              </a:rPr>
              <a:t>. For wildlife, microplastics can be particularly dangerous; when eaten they can easily accumulate inside an animal’s body and cause health issues, like punctured organs or fatal intestinal blockages.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90B23D-B0C8-4A74-AD3D-60ABCD240FAD}" type="slidenum">
              <a:rPr lang="en-US" smtClean="0"/>
              <a:t>8</a:t>
            </a:fld>
            <a:endParaRPr lang="en-US"/>
          </a:p>
        </p:txBody>
      </p:sp>
    </p:spTree>
    <p:extLst>
      <p:ext uri="{BB962C8B-B14F-4D97-AF65-F5344CB8AC3E}">
        <p14:creationId xmlns:p14="http://schemas.microsoft.com/office/powerpoint/2010/main" val="4216972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90B23D-B0C8-4A74-AD3D-60ABCD240FAD}" type="slidenum">
              <a:rPr lang="en-US" smtClean="0"/>
              <a:t>9</a:t>
            </a:fld>
            <a:endParaRPr lang="en-US"/>
          </a:p>
        </p:txBody>
      </p:sp>
    </p:spTree>
    <p:extLst>
      <p:ext uri="{BB962C8B-B14F-4D97-AF65-F5344CB8AC3E}">
        <p14:creationId xmlns:p14="http://schemas.microsoft.com/office/powerpoint/2010/main" val="202008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8/10/2022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guardian.com/business/2018/jun/15/mcdonalds-to-switch-to-paper-straws-in-uk-after-customer-concern"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www.nytimes.com/2018/07/09/business/starbucks-plastic-straws.html" TargetMode="External"/><Relationship Id="rId4" Type="http://schemas.openxmlformats.org/officeDocument/2006/relationships/hyperlink" Target="https://www.cnn.com/2018/07/26/us/disney-plastic-straws-trnd/inde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nrdc.org/onearth/holiday-shoppers-planet-needs-you-take-it-easy-next-day-shipping" TargetMode="External"/><Relationship Id="rId3" Type="http://schemas.openxmlformats.org/officeDocument/2006/relationships/hyperlink" Target="https://www.nrdc.org/stories/10-ways-reduce-plastic-pollution" TargetMode="External"/><Relationship Id="rId7" Type="http://schemas.openxmlformats.org/officeDocument/2006/relationships/hyperlink" Target="https://www.nrdc.org/stories/attention-online-shopper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www.nrdc.org/stories/are-bans-plastic-bags-truly-environmental-boon" TargetMode="External"/><Relationship Id="rId5" Type="http://schemas.openxmlformats.org/officeDocument/2006/relationships/hyperlink" Target="https://www.nrdc.org/stories/kicking-bag-habit" TargetMode="External"/><Relationship Id="rId4" Type="http://schemas.openxmlformats.org/officeDocument/2006/relationships/hyperlink" Target="https://blog.arcadiapower.com/how-many-water-bottles-does-one-reusable-bottle-sav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chiangraitimes.com/10-asean-nations-vow-to-combat-single-use-plastic-in-worlds-ocean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rdc.org/stories/will-shifting-reusable-straws-really-make-differen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vox.com/the-goods/2018/9/19/17800654/clothes-plastic-pollution-polyester-washing-machine" TargetMode="External"/><Relationship Id="rId4" Type="http://schemas.openxmlformats.org/officeDocument/2006/relationships/hyperlink" Target="https://advances.sciencemag.org/content/3/7/e170078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statslife.org.uk/news/4026-statistics-of-the-year-2018-winners-announced"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niehs.nih.gov/health/topics/agents/endocrine/index.cf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cfpub.epa.gov/ncea/iris2/chemicalLanding.cfm?substance_nmbr=14" TargetMode="External"/><Relationship Id="rId5" Type="http://schemas.openxmlformats.org/officeDocument/2006/relationships/hyperlink" Target="https://www.ncbi.nlm.nih.gov/pmc/articles/PMC3327051/" TargetMode="External"/><Relationship Id="rId4" Type="http://schemas.openxmlformats.org/officeDocument/2006/relationships/hyperlink" Target="https://www.ncbi.nlm.nih.gov/pmc/articles/PMC322298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up of multi-colored drinking straws">
            <a:extLst>
              <a:ext uri="{FF2B5EF4-FFF2-40B4-BE49-F238E27FC236}">
                <a16:creationId xmlns:a16="http://schemas.microsoft.com/office/drawing/2014/main" id="{A1D0C7AF-EAAA-2DE1-1457-5305D5BE338D}"/>
              </a:ext>
            </a:extLst>
          </p:cNvPr>
          <p:cNvPicPr>
            <a:picLocks noChangeAspect="1"/>
          </p:cNvPicPr>
          <p:nvPr/>
        </p:nvPicPr>
        <p:blipFill rotWithShape="1">
          <a:blip r:embed="rId3"/>
          <a:srcRect l="16694" t="9091" r="1320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7510101-1851-A7FF-77F7-AD97279589D6}"/>
              </a:ext>
            </a:extLst>
          </p:cNvPr>
          <p:cNvSpPr>
            <a:spLocks noGrp="1"/>
          </p:cNvSpPr>
          <p:nvPr>
            <p:ph type="ctrTitle"/>
          </p:nvPr>
        </p:nvSpPr>
        <p:spPr>
          <a:xfrm>
            <a:off x="668867" y="1678666"/>
            <a:ext cx="4088190" cy="2369093"/>
          </a:xfrm>
        </p:spPr>
        <p:txBody>
          <a:bodyPr>
            <a:normAutofit/>
          </a:bodyPr>
          <a:lstStyle/>
          <a:p>
            <a:r>
              <a:rPr lang="en-US" sz="4800"/>
              <a:t>SINGLE USE PLASTICS-101</a:t>
            </a:r>
            <a:endParaRPr lang="en-US" sz="4800" dirty="0"/>
          </a:p>
        </p:txBody>
      </p:sp>
      <p:sp>
        <p:nvSpPr>
          <p:cNvPr id="3" name="Subtitle 2">
            <a:extLst>
              <a:ext uri="{FF2B5EF4-FFF2-40B4-BE49-F238E27FC236}">
                <a16:creationId xmlns:a16="http://schemas.microsoft.com/office/drawing/2014/main" id="{6D164592-E63A-3FA3-23AC-EC6BEEF0C34B}"/>
              </a:ext>
            </a:extLst>
          </p:cNvPr>
          <p:cNvSpPr>
            <a:spLocks noGrp="1"/>
          </p:cNvSpPr>
          <p:nvPr>
            <p:ph type="subTitle" idx="1"/>
          </p:nvPr>
        </p:nvSpPr>
        <p:spPr>
          <a:xfrm>
            <a:off x="677335" y="4050831"/>
            <a:ext cx="4079721" cy="1096901"/>
          </a:xfrm>
        </p:spPr>
        <p:txBody>
          <a:bodyPr>
            <a:normAutofit/>
          </a:bodyPr>
          <a:lstStyle/>
          <a:p>
            <a:r>
              <a:rPr lang="en-US" sz="4000" dirty="0"/>
              <a:t>THE PROBLEM</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7581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13D3-1910-B2F7-3A81-0F68B58C103E}"/>
              </a:ext>
            </a:extLst>
          </p:cNvPr>
          <p:cNvSpPr>
            <a:spLocks noGrp="1"/>
          </p:cNvSpPr>
          <p:nvPr>
            <p:ph type="title"/>
          </p:nvPr>
        </p:nvSpPr>
        <p:spPr/>
        <p:txBody>
          <a:bodyPr/>
          <a:lstStyle/>
          <a:p>
            <a:r>
              <a:rPr lang="en-US" dirty="0"/>
              <a:t>SINGLE USE PLASTICS AND POLLUTION</a:t>
            </a:r>
          </a:p>
        </p:txBody>
      </p:sp>
      <p:pic>
        <p:nvPicPr>
          <p:cNvPr id="3" name="Picture 2" descr="A picture containing grass, outdoor, colorful&#10;&#10;Description automatically generated">
            <a:extLst>
              <a:ext uri="{FF2B5EF4-FFF2-40B4-BE49-F238E27FC236}">
                <a16:creationId xmlns:a16="http://schemas.microsoft.com/office/drawing/2014/main" id="{F1BF356D-35B7-EE9E-0791-F2B649E19A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7592" y="2128837"/>
            <a:ext cx="6466906" cy="4315134"/>
          </a:xfrm>
          <a:prstGeom prst="rect">
            <a:avLst/>
          </a:prstGeom>
          <a:noFill/>
          <a:ln>
            <a:noFill/>
          </a:ln>
        </p:spPr>
      </p:pic>
    </p:spTree>
    <p:extLst>
      <p:ext uri="{BB962C8B-B14F-4D97-AF65-F5344CB8AC3E}">
        <p14:creationId xmlns:p14="http://schemas.microsoft.com/office/powerpoint/2010/main" val="100559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FABF-68DB-3689-5774-45FAC5F75B51}"/>
              </a:ext>
            </a:extLst>
          </p:cNvPr>
          <p:cNvSpPr>
            <a:spLocks noGrp="1"/>
          </p:cNvSpPr>
          <p:nvPr>
            <p:ph type="title"/>
          </p:nvPr>
        </p:nvSpPr>
        <p:spPr/>
        <p:txBody>
          <a:bodyPr/>
          <a:lstStyle/>
          <a:p>
            <a:r>
              <a:rPr lang="en-US" dirty="0"/>
              <a:t>PLASTIC EFFECTS ON MARINE ANNIMALS</a:t>
            </a:r>
          </a:p>
        </p:txBody>
      </p:sp>
      <p:pic>
        <p:nvPicPr>
          <p:cNvPr id="3" name="Picture 2" descr="A picture containing ground, insect&#10;&#10;Description automatically generated">
            <a:extLst>
              <a:ext uri="{FF2B5EF4-FFF2-40B4-BE49-F238E27FC236}">
                <a16:creationId xmlns:a16="http://schemas.microsoft.com/office/drawing/2014/main" id="{C6C8F310-B508-124C-14D3-C1FF9B3B17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8703" y="1446212"/>
            <a:ext cx="7259097" cy="4843276"/>
          </a:xfrm>
          <a:prstGeom prst="rect">
            <a:avLst/>
          </a:prstGeom>
          <a:noFill/>
          <a:ln>
            <a:noFill/>
          </a:ln>
        </p:spPr>
      </p:pic>
    </p:spTree>
    <p:extLst>
      <p:ext uri="{BB962C8B-B14F-4D97-AF65-F5344CB8AC3E}">
        <p14:creationId xmlns:p14="http://schemas.microsoft.com/office/powerpoint/2010/main" val="19373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7155-0D64-677F-ED12-5022D66468C5}"/>
              </a:ext>
            </a:extLst>
          </p:cNvPr>
          <p:cNvSpPr>
            <a:spLocks noGrp="1"/>
          </p:cNvSpPr>
          <p:nvPr>
            <p:ph type="title"/>
          </p:nvPr>
        </p:nvSpPr>
        <p:spPr/>
        <p:txBody>
          <a:bodyPr/>
          <a:lstStyle/>
          <a:p>
            <a:r>
              <a:rPr lang="en-US" dirty="0"/>
              <a:t>BUT PLASTIC EFFECTS MORE THAN MARINE MAMMALS</a:t>
            </a:r>
          </a:p>
        </p:txBody>
      </p:sp>
      <p:pic>
        <p:nvPicPr>
          <p:cNvPr id="1028" name="Picture 4" descr="See the source image">
            <a:extLst>
              <a:ext uri="{FF2B5EF4-FFF2-40B4-BE49-F238E27FC236}">
                <a16:creationId xmlns:a16="http://schemas.microsoft.com/office/drawing/2014/main" id="{E71610E8-C719-93CB-81F3-5138B1CD7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28" y="1773216"/>
            <a:ext cx="8596668" cy="494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90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7155-0D64-677F-ED12-5022D66468C5}"/>
              </a:ext>
            </a:extLst>
          </p:cNvPr>
          <p:cNvSpPr>
            <a:spLocks noGrp="1"/>
          </p:cNvSpPr>
          <p:nvPr>
            <p:ph type="title"/>
          </p:nvPr>
        </p:nvSpPr>
        <p:spPr/>
        <p:txBody>
          <a:bodyPr/>
          <a:lstStyle/>
          <a:p>
            <a:r>
              <a:rPr lang="en-US" dirty="0"/>
              <a:t>BUT PLASTIC EFFECTS MORE THAN MARINE MAMMALS</a:t>
            </a:r>
          </a:p>
        </p:txBody>
      </p:sp>
      <p:pic>
        <p:nvPicPr>
          <p:cNvPr id="1028" name="Picture 4" descr="See the source image">
            <a:extLst>
              <a:ext uri="{FF2B5EF4-FFF2-40B4-BE49-F238E27FC236}">
                <a16:creationId xmlns:a16="http://schemas.microsoft.com/office/drawing/2014/main" id="{E71610E8-C719-93CB-81F3-5138B1CD7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28" y="1773216"/>
            <a:ext cx="8596668" cy="494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9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7155-0D64-677F-ED12-5022D66468C5}"/>
              </a:ext>
            </a:extLst>
          </p:cNvPr>
          <p:cNvSpPr>
            <a:spLocks noGrp="1"/>
          </p:cNvSpPr>
          <p:nvPr>
            <p:ph type="title"/>
          </p:nvPr>
        </p:nvSpPr>
        <p:spPr/>
        <p:txBody>
          <a:bodyPr/>
          <a:lstStyle/>
          <a:p>
            <a:r>
              <a:rPr lang="en-US" dirty="0"/>
              <a:t>WE CAN SEE SOME OF THE PLASTIC ON OUR OWN BEACHES</a:t>
            </a:r>
          </a:p>
        </p:txBody>
      </p:sp>
      <p:pic>
        <p:nvPicPr>
          <p:cNvPr id="2052" name="Picture 4" descr="See the source image">
            <a:extLst>
              <a:ext uri="{FF2B5EF4-FFF2-40B4-BE49-F238E27FC236}">
                <a16:creationId xmlns:a16="http://schemas.microsoft.com/office/drawing/2014/main" id="{88FB9D34-DF28-6412-345C-97F32B3D7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782" y="2005013"/>
            <a:ext cx="7313468" cy="437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3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91CD-739B-73F8-BBB3-7EA922C919AD}"/>
              </a:ext>
            </a:extLst>
          </p:cNvPr>
          <p:cNvSpPr>
            <a:spLocks noGrp="1"/>
          </p:cNvSpPr>
          <p:nvPr>
            <p:ph type="title"/>
          </p:nvPr>
        </p:nvSpPr>
        <p:spPr/>
        <p:txBody>
          <a:bodyPr/>
          <a:lstStyle/>
          <a:p>
            <a:r>
              <a:rPr lang="en-US" dirty="0"/>
              <a:t>SHOULD WE BAN SINGLE USE PLASTICS?</a:t>
            </a:r>
          </a:p>
        </p:txBody>
      </p:sp>
      <p:pic>
        <p:nvPicPr>
          <p:cNvPr id="3" name="Picture 2" descr="A fish in the water&#10;&#10;Description automatically generated with low confidence">
            <a:extLst>
              <a:ext uri="{FF2B5EF4-FFF2-40B4-BE49-F238E27FC236}">
                <a16:creationId xmlns:a16="http://schemas.microsoft.com/office/drawing/2014/main" id="{0905E72D-B97E-EDF5-D3A3-EC44B987BA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8473" y="1852750"/>
            <a:ext cx="7169727" cy="4784218"/>
          </a:xfrm>
          <a:prstGeom prst="rect">
            <a:avLst/>
          </a:prstGeom>
          <a:noFill/>
          <a:ln>
            <a:noFill/>
          </a:ln>
        </p:spPr>
      </p:pic>
    </p:spTree>
    <p:extLst>
      <p:ext uri="{BB962C8B-B14F-4D97-AF65-F5344CB8AC3E}">
        <p14:creationId xmlns:p14="http://schemas.microsoft.com/office/powerpoint/2010/main" val="4134563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85DEC-4286-3683-A07D-85E407784886}"/>
              </a:ext>
            </a:extLst>
          </p:cNvPr>
          <p:cNvSpPr>
            <a:spLocks noGrp="1"/>
          </p:cNvSpPr>
          <p:nvPr>
            <p:ph type="title"/>
          </p:nvPr>
        </p:nvSpPr>
        <p:spPr/>
        <p:txBody>
          <a:bodyPr/>
          <a:lstStyle/>
          <a:p>
            <a:r>
              <a:rPr lang="en-US" dirty="0"/>
              <a:t>WHAT DO PLASTIC BANS ACCOMPLISH?</a:t>
            </a:r>
          </a:p>
        </p:txBody>
      </p:sp>
      <p:pic>
        <p:nvPicPr>
          <p:cNvPr id="3074" name="Picture 2" descr="See the source image">
            <a:extLst>
              <a:ext uri="{FF2B5EF4-FFF2-40B4-BE49-F238E27FC236}">
                <a16:creationId xmlns:a16="http://schemas.microsoft.com/office/drawing/2014/main" id="{3FBE890E-26D9-17FB-AC54-AD1974B2C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6" y="1298864"/>
            <a:ext cx="7958486" cy="530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38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6840-40F1-014F-8A32-27599994B53F}"/>
              </a:ext>
            </a:extLst>
          </p:cNvPr>
          <p:cNvSpPr>
            <a:spLocks noGrp="1"/>
          </p:cNvSpPr>
          <p:nvPr>
            <p:ph type="title"/>
          </p:nvPr>
        </p:nvSpPr>
        <p:spPr/>
        <p:txBody>
          <a:bodyPr/>
          <a:lstStyle/>
          <a:p>
            <a:r>
              <a:rPr lang="en-US" dirty="0"/>
              <a:t>MAJOR CORPORTATIONS AND SINGLE USE PLASTICS</a:t>
            </a:r>
          </a:p>
        </p:txBody>
      </p:sp>
      <p:pic>
        <p:nvPicPr>
          <p:cNvPr id="3" name="Picture 2" descr="A picture containing person, colorful&#10;&#10;Description automatically generated">
            <a:extLst>
              <a:ext uri="{FF2B5EF4-FFF2-40B4-BE49-F238E27FC236}">
                <a16:creationId xmlns:a16="http://schemas.microsoft.com/office/drawing/2014/main" id="{C68B3142-AA88-A5AA-B97D-F22216F2B8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374" y="2128837"/>
            <a:ext cx="6413124" cy="4279248"/>
          </a:xfrm>
          <a:prstGeom prst="rect">
            <a:avLst/>
          </a:prstGeom>
          <a:noFill/>
          <a:ln>
            <a:noFill/>
          </a:ln>
        </p:spPr>
      </p:pic>
    </p:spTree>
    <p:extLst>
      <p:ext uri="{BB962C8B-B14F-4D97-AF65-F5344CB8AC3E}">
        <p14:creationId xmlns:p14="http://schemas.microsoft.com/office/powerpoint/2010/main" val="171815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6840-40F1-014F-8A32-27599994B53F}"/>
              </a:ext>
            </a:extLst>
          </p:cNvPr>
          <p:cNvSpPr>
            <a:spLocks noGrp="1"/>
          </p:cNvSpPr>
          <p:nvPr>
            <p:ph type="title"/>
          </p:nvPr>
        </p:nvSpPr>
        <p:spPr/>
        <p:txBody>
          <a:bodyPr/>
          <a:lstStyle/>
          <a:p>
            <a:r>
              <a:rPr lang="en-US" dirty="0"/>
              <a:t>MAJOR CORPORTATIONS AND SINGLE USE PLASTICS</a:t>
            </a:r>
          </a:p>
        </p:txBody>
      </p:sp>
      <p:pic>
        <p:nvPicPr>
          <p:cNvPr id="3" name="Picture 2" descr="A picture containing person, colorful&#10;&#10;Description automatically generated">
            <a:extLst>
              <a:ext uri="{FF2B5EF4-FFF2-40B4-BE49-F238E27FC236}">
                <a16:creationId xmlns:a16="http://schemas.microsoft.com/office/drawing/2014/main" id="{C68B3142-AA88-A5AA-B97D-F22216F2B8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374" y="2128837"/>
            <a:ext cx="6413124" cy="4279248"/>
          </a:xfrm>
          <a:prstGeom prst="rect">
            <a:avLst/>
          </a:prstGeom>
          <a:noFill/>
          <a:ln>
            <a:noFill/>
          </a:ln>
        </p:spPr>
      </p:pic>
    </p:spTree>
    <p:extLst>
      <p:ext uri="{BB962C8B-B14F-4D97-AF65-F5344CB8AC3E}">
        <p14:creationId xmlns:p14="http://schemas.microsoft.com/office/powerpoint/2010/main" val="2230011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56DA-8E3D-0615-AD37-4DBEB6A7D8BF}"/>
              </a:ext>
            </a:extLst>
          </p:cNvPr>
          <p:cNvSpPr>
            <a:spLocks noGrp="1"/>
          </p:cNvSpPr>
          <p:nvPr>
            <p:ph type="title"/>
          </p:nvPr>
        </p:nvSpPr>
        <p:spPr/>
        <p:txBody>
          <a:bodyPr/>
          <a:lstStyle/>
          <a:p>
            <a:r>
              <a:rPr lang="en-US" dirty="0"/>
              <a:t>MAJOR COMPANIES AND SINGLE USE PLASTIC--CONTINUED</a:t>
            </a:r>
          </a:p>
        </p:txBody>
      </p:sp>
      <p:sp>
        <p:nvSpPr>
          <p:cNvPr id="4" name="TextBox 3">
            <a:extLst>
              <a:ext uri="{FF2B5EF4-FFF2-40B4-BE49-F238E27FC236}">
                <a16:creationId xmlns:a16="http://schemas.microsoft.com/office/drawing/2014/main" id="{3759DFD0-6899-21BC-54EF-4D895CCAFAB5}"/>
              </a:ext>
            </a:extLst>
          </p:cNvPr>
          <p:cNvSpPr txBox="1"/>
          <p:nvPr/>
        </p:nvSpPr>
        <p:spPr>
          <a:xfrm>
            <a:off x="677334" y="2062857"/>
            <a:ext cx="8479654" cy="3296543"/>
          </a:xfrm>
          <a:prstGeom prst="rect">
            <a:avLst/>
          </a:prstGeom>
          <a:noFill/>
        </p:spPr>
        <p:txBody>
          <a:bodyPr wrap="square">
            <a:spAutoFit/>
          </a:bodyPr>
          <a:lstStyle/>
          <a:p>
            <a:pPr marL="0" marR="0">
              <a:lnSpc>
                <a:spcPts val="2250"/>
              </a:lnSpc>
              <a:spcBef>
                <a:spcPts val="0"/>
              </a:spcBef>
              <a:spcAft>
                <a:spcPts val="3000"/>
              </a:spcAft>
            </a:pP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Some companies are taking initiative on their own. McDonald’s swapped its </a:t>
            </a:r>
            <a:r>
              <a:rPr lang="en-US" sz="1800" u="none" strike="noStrike" dirty="0">
                <a:solidFill>
                  <a:srgbClr val="00B6F0"/>
                </a:solidFill>
                <a:effectLst/>
                <a:latin typeface="Helvetica" panose="020B0604020202020204" pitchFamily="34" charset="0"/>
                <a:ea typeface="Times New Roman" panose="02020603050405020304" pitchFamily="18" charset="0"/>
                <a:cs typeface="Times New Roman" panose="02020603050405020304" pitchFamily="18" charset="0"/>
                <a:hlinkClick r:id="rId3"/>
              </a:rPr>
              <a:t>plastic straws</a:t>
            </a: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 for paper at its United Kingdom and Ireland restaurants. </a:t>
            </a:r>
          </a:p>
          <a:p>
            <a:pPr marL="0" marR="0">
              <a:lnSpc>
                <a:spcPts val="2250"/>
              </a:lnSpc>
              <a:spcBef>
                <a:spcPts val="0"/>
              </a:spcBef>
              <a:spcAft>
                <a:spcPts val="3000"/>
              </a:spcAft>
            </a:pP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Disney is eliminating </a:t>
            </a:r>
            <a:r>
              <a:rPr lang="en-US" sz="1800" u="none" strike="noStrike" dirty="0">
                <a:solidFill>
                  <a:srgbClr val="00B6F0"/>
                </a:solidFill>
                <a:effectLst/>
                <a:latin typeface="Helvetica" panose="020B0604020202020204" pitchFamily="34" charset="0"/>
                <a:ea typeface="Times New Roman" panose="02020603050405020304" pitchFamily="18" charset="0"/>
                <a:cs typeface="Times New Roman" panose="02020603050405020304" pitchFamily="18" charset="0"/>
                <a:hlinkClick r:id="rId4"/>
              </a:rPr>
              <a:t>single-use plastic straws</a:t>
            </a: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 and stirrers at all its theme parks, resorts and properties. </a:t>
            </a:r>
          </a:p>
          <a:p>
            <a:pPr marL="0" marR="0">
              <a:lnSpc>
                <a:spcPts val="2250"/>
              </a:lnSpc>
              <a:spcBef>
                <a:spcPts val="0"/>
              </a:spcBef>
              <a:spcAft>
                <a:spcPts val="3000"/>
              </a:spcAft>
            </a:pP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And Starbucks, which uses an </a:t>
            </a:r>
            <a:r>
              <a:rPr lang="en-US" sz="1800" u="none" strike="noStrike" dirty="0">
                <a:solidFill>
                  <a:srgbClr val="00B6F0"/>
                </a:solidFill>
                <a:effectLst/>
                <a:latin typeface="Helvetica" panose="020B0604020202020204" pitchFamily="34" charset="0"/>
                <a:ea typeface="Times New Roman" panose="02020603050405020304" pitchFamily="18" charset="0"/>
                <a:cs typeface="Times New Roman" panose="02020603050405020304" pitchFamily="18" charset="0"/>
                <a:hlinkClick r:id="rId5"/>
              </a:rPr>
              <a:t>estimated one billion plastic straws per year</a:t>
            </a: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 is phasing them out in favor of paper ones. </a:t>
            </a:r>
          </a:p>
          <a:p>
            <a:pPr marL="0" marR="0">
              <a:lnSpc>
                <a:spcPts val="2250"/>
              </a:lnSpc>
              <a:spcBef>
                <a:spcPts val="0"/>
              </a:spcBef>
              <a:spcAft>
                <a:spcPts val="3000"/>
              </a:spcAft>
            </a:pP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These actions are a response to calls for change and shifting consumer habits.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77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8C99-D91F-0A19-60FD-C5DFF7248A7F}"/>
              </a:ext>
            </a:extLst>
          </p:cNvPr>
          <p:cNvSpPr>
            <a:spLocks noGrp="1"/>
          </p:cNvSpPr>
          <p:nvPr>
            <p:ph type="title"/>
          </p:nvPr>
        </p:nvSpPr>
        <p:spPr/>
        <p:txBody>
          <a:bodyPr>
            <a:normAutofit/>
          </a:bodyPr>
          <a:lstStyle/>
          <a:p>
            <a:pPr marL="0" marR="0">
              <a:lnSpc>
                <a:spcPts val="1560"/>
              </a:lnSpc>
              <a:spcBef>
                <a:spcPts val="0"/>
              </a:spcBef>
              <a:spcAft>
                <a:spcPts val="1500"/>
              </a:spcAft>
            </a:pPr>
            <a:r>
              <a:rPr lang="en-US" sz="4400" spc="35" dirty="0">
                <a:effectLst/>
                <a:latin typeface="Arial" panose="020B0604020202020204" pitchFamily="34" charset="0"/>
                <a:ea typeface="Times New Roman" panose="02020603050405020304" pitchFamily="18" charset="0"/>
                <a:cs typeface="Times New Roman" panose="02020603050405020304" pitchFamily="18" charset="0"/>
              </a:rPr>
              <a:t>What Are Single-Use Plastics?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2E8E365-BBE5-5A9E-16CA-E0FDADA814B3}"/>
              </a:ext>
            </a:extLst>
          </p:cNvPr>
          <p:cNvSpPr>
            <a:spLocks noGrp="1"/>
          </p:cNvSpPr>
          <p:nvPr>
            <p:ph idx="1"/>
          </p:nvPr>
        </p:nvSpPr>
        <p:spPr/>
        <p:txBody>
          <a:bodyPr/>
          <a:lstStyle/>
          <a:p>
            <a:pPr marL="0" indent="0">
              <a:buNone/>
            </a:pPr>
            <a:r>
              <a:rPr lang="en-US" sz="4000" dirty="0">
                <a:solidFill>
                  <a:srgbClr val="666666"/>
                </a:solidFill>
                <a:effectLst/>
                <a:latin typeface="Arial" panose="020B0604020202020204" pitchFamily="34" charset="0"/>
                <a:ea typeface="Times New Roman" panose="02020603050405020304" pitchFamily="18" charset="0"/>
                <a:cs typeface="Times New Roman" panose="02020603050405020304" pitchFamily="18" charset="0"/>
              </a:rPr>
              <a:t>Here’s everything you need to know about the most ubiquitous (and avoidable) kind of plastic waste: the kind made to be tossed in mere minutes.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79943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3D58-2FB1-E91B-A8BF-B2DC2588D0F5}"/>
              </a:ext>
            </a:extLst>
          </p:cNvPr>
          <p:cNvSpPr>
            <a:spLocks noGrp="1"/>
          </p:cNvSpPr>
          <p:nvPr>
            <p:ph type="title"/>
          </p:nvPr>
        </p:nvSpPr>
        <p:spPr/>
        <p:txBody>
          <a:bodyPr/>
          <a:lstStyle/>
          <a:p>
            <a:r>
              <a:rPr lang="en-US" dirty="0"/>
              <a:t>AVOIDING SINGLE USE PLASTIC—INDIVIDUAL  CHOICES</a:t>
            </a:r>
          </a:p>
        </p:txBody>
      </p:sp>
      <p:sp>
        <p:nvSpPr>
          <p:cNvPr id="4" name="TextBox 3">
            <a:extLst>
              <a:ext uri="{FF2B5EF4-FFF2-40B4-BE49-F238E27FC236}">
                <a16:creationId xmlns:a16="http://schemas.microsoft.com/office/drawing/2014/main" id="{1675A59D-5E2D-65FD-3229-14A61A86A565}"/>
              </a:ext>
            </a:extLst>
          </p:cNvPr>
          <p:cNvSpPr txBox="1"/>
          <p:nvPr/>
        </p:nvSpPr>
        <p:spPr>
          <a:xfrm>
            <a:off x="476655" y="1930400"/>
            <a:ext cx="8394971" cy="4716484"/>
          </a:xfrm>
          <a:prstGeom prst="rect">
            <a:avLst/>
          </a:prstGeom>
          <a:noFill/>
        </p:spPr>
        <p:txBody>
          <a:bodyPr wrap="square">
            <a:spAutoFit/>
          </a:bodyPr>
          <a:lstStyle/>
          <a:p>
            <a:pPr marL="0" marR="0">
              <a:lnSpc>
                <a:spcPts val="2250"/>
              </a:lnSpc>
              <a:spcBef>
                <a:spcPts val="0"/>
              </a:spcBef>
              <a:spcAft>
                <a:spcPts val="3000"/>
              </a:spcAft>
            </a:pPr>
            <a:r>
              <a:rPr lang="en-US" sz="1400" u="none" strike="noStrike" dirty="0">
                <a:solidFill>
                  <a:srgbClr val="00B6F0"/>
                </a:solidFill>
                <a:effectLst/>
                <a:latin typeface="Helvetica" panose="020B0604020202020204" pitchFamily="34" charset="0"/>
                <a:ea typeface="Times New Roman" panose="02020603050405020304" pitchFamily="18" charset="0"/>
                <a:cs typeface="Times New Roman" panose="02020603050405020304" pitchFamily="18" charset="0"/>
                <a:hlinkClick r:id="rId3"/>
              </a:rPr>
              <a:t>Individual choices</a:t>
            </a:r>
            <a:r>
              <a:rPr lang="en-US" sz="1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—and the collective shifts they bring about—add up quickly. Making just one simple swap, like purchasing a reusable water bottle, can spare the environment </a:t>
            </a:r>
            <a:r>
              <a:rPr lang="en-US" sz="1400" u="none" strike="noStrike" dirty="0">
                <a:solidFill>
                  <a:srgbClr val="00B6F0"/>
                </a:solidFill>
                <a:effectLst/>
                <a:latin typeface="Helvetica" panose="020B0604020202020204" pitchFamily="34" charset="0"/>
                <a:ea typeface="Times New Roman" panose="02020603050405020304" pitchFamily="18" charset="0"/>
                <a:cs typeface="Times New Roman" panose="02020603050405020304" pitchFamily="18" charset="0"/>
                <a:hlinkClick r:id="rId4"/>
              </a:rPr>
              <a:t>hundreds of plastic bottles each year</a:t>
            </a:r>
            <a:r>
              <a:rPr lang="en-US" sz="1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 Here are a few more tips for ridding your life (and your community) of single-use plastics for good.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015"/>
              </a:lnSpc>
              <a:spcBef>
                <a:spcPts val="0"/>
              </a:spcBef>
              <a:spcAft>
                <a:spcPts val="1500"/>
              </a:spcAft>
              <a:buSzPts val="1000"/>
              <a:buFont typeface="Symbol" panose="05050102010706020507" pitchFamily="18" charset="2"/>
              <a:buChar char=""/>
              <a:tabLst>
                <a:tab pos="457200" algn="l"/>
              </a:tabLst>
            </a:pPr>
            <a:r>
              <a:rPr lang="en-US" sz="1400" u="none" strike="noStrike" dirty="0">
                <a:solidFill>
                  <a:srgbClr val="00B6F0"/>
                </a:solidFill>
                <a:effectLst/>
                <a:latin typeface="Helvetica" panose="020B0604020202020204" pitchFamily="34" charset="0"/>
                <a:ea typeface="Times New Roman" panose="02020603050405020304" pitchFamily="18" charset="0"/>
                <a:cs typeface="Times New Roman" panose="02020603050405020304" pitchFamily="18" charset="0"/>
                <a:hlinkClick r:id="rId5"/>
              </a:rPr>
              <a:t>Always pack a reusable bag</a:t>
            </a:r>
            <a:r>
              <a:rPr lang="en-US" sz="1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 when shopping. (And yes—reusable totes </a:t>
            </a:r>
            <a:r>
              <a:rPr lang="en-US" sz="1400" i="1"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are </a:t>
            </a:r>
            <a:r>
              <a:rPr lang="en-US" sz="1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better for the environment than plastics, </a:t>
            </a:r>
            <a:r>
              <a:rPr lang="en-US" sz="1400" u="none" strike="noStrike" dirty="0">
                <a:solidFill>
                  <a:srgbClr val="00B6F0"/>
                </a:solidFill>
                <a:effectLst/>
                <a:latin typeface="Helvetica" panose="020B0604020202020204" pitchFamily="34" charset="0"/>
                <a:ea typeface="Times New Roman" panose="02020603050405020304" pitchFamily="18" charset="0"/>
                <a:cs typeface="Times New Roman" panose="02020603050405020304" pitchFamily="18" charset="0"/>
                <a:hlinkClick r:id="rId6"/>
              </a:rPr>
              <a:t>recent media claims aside</a:t>
            </a:r>
            <a:r>
              <a:rPr lang="en-US" sz="1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015"/>
              </a:lnSpc>
              <a:spcBef>
                <a:spcPts val="0"/>
              </a:spcBef>
              <a:spcAft>
                <a:spcPts val="1500"/>
              </a:spcAft>
              <a:buSzPts val="1000"/>
              <a:buFont typeface="Symbol" panose="05050102010706020507" pitchFamily="18" charset="2"/>
              <a:buChar char=""/>
              <a:tabLst>
                <a:tab pos="457200" algn="l"/>
              </a:tabLst>
            </a:pPr>
            <a:r>
              <a:rPr lang="en-US" sz="1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Cook more often, to reduce your use of plastic-heavy takeout containers.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015"/>
              </a:lnSpc>
              <a:spcBef>
                <a:spcPts val="0"/>
              </a:spcBef>
              <a:spcAft>
                <a:spcPts val="1500"/>
              </a:spcAft>
              <a:buSzPts val="1000"/>
              <a:buFont typeface="Symbol" panose="05050102010706020507" pitchFamily="18" charset="2"/>
              <a:buChar char=""/>
              <a:tabLst>
                <a:tab pos="457200" algn="l"/>
              </a:tabLst>
            </a:pPr>
            <a:r>
              <a:rPr lang="en-US" sz="1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Buy in bulk. Avoid individually packaged goods, like snack packs.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015"/>
              </a:lnSpc>
              <a:spcBef>
                <a:spcPts val="0"/>
              </a:spcBef>
              <a:spcAft>
                <a:spcPts val="1500"/>
              </a:spcAft>
              <a:buSzPts val="1000"/>
              <a:buFont typeface="Symbol" panose="05050102010706020507" pitchFamily="18" charset="2"/>
              <a:buChar char=""/>
              <a:tabLst>
                <a:tab pos="457200" algn="l"/>
              </a:tabLst>
            </a:pPr>
            <a:r>
              <a:rPr lang="en-US" sz="1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Though </a:t>
            </a:r>
            <a:r>
              <a:rPr lang="en-US" sz="1400" u="none" strike="noStrike" dirty="0">
                <a:solidFill>
                  <a:srgbClr val="00B6F0"/>
                </a:solidFill>
                <a:effectLst/>
                <a:latin typeface="Helvetica" panose="020B0604020202020204" pitchFamily="34" charset="0"/>
                <a:ea typeface="Times New Roman" panose="02020603050405020304" pitchFamily="18" charset="0"/>
                <a:cs typeface="Times New Roman" panose="02020603050405020304" pitchFamily="18" charset="0"/>
                <a:hlinkClick r:id="rId7"/>
              </a:rPr>
              <a:t>buying online</a:t>
            </a:r>
            <a:r>
              <a:rPr lang="en-US" sz="1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 sometimes has a lower carbon footprint than shopping in a store (</a:t>
            </a:r>
            <a:r>
              <a:rPr lang="en-US" sz="1400" u="none" strike="noStrike" dirty="0">
                <a:solidFill>
                  <a:srgbClr val="00B6F0"/>
                </a:solidFill>
                <a:effectLst/>
                <a:latin typeface="Helvetica" panose="020B0604020202020204" pitchFamily="34" charset="0"/>
                <a:ea typeface="Times New Roman" panose="02020603050405020304" pitchFamily="18" charset="0"/>
                <a:cs typeface="Times New Roman" panose="02020603050405020304" pitchFamily="18" charset="0"/>
                <a:hlinkClick r:id="rId8"/>
              </a:rPr>
              <a:t>skip the express delivery</a:t>
            </a:r>
            <a:r>
              <a:rPr lang="en-US" sz="1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 option, if you can), online shipments are still chock-full of plastic. Your best bet to reduce your footprint and plastic waste? Walk, bike, or take public transit to buy in-person.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015"/>
              </a:lnSpc>
              <a:spcBef>
                <a:spcPts val="0"/>
              </a:spcBef>
              <a:spcAft>
                <a:spcPts val="1500"/>
              </a:spcAft>
              <a:buSzPts val="1000"/>
              <a:buFont typeface="Symbol" panose="05050102010706020507" pitchFamily="18" charset="2"/>
              <a:buChar char=""/>
              <a:tabLst>
                <a:tab pos="457200" algn="l"/>
              </a:tabLst>
            </a:pPr>
            <a:r>
              <a:rPr lang="en-US" sz="1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Speak out in support of local plastic bans, whether by calling your local government representative, submitting an op-ed to your city’s newspaper, or simply starting conversations with neighbors.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2266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7461-2E81-8E8A-EFEF-A4DA3AFBEA3D}"/>
              </a:ext>
            </a:extLst>
          </p:cNvPr>
          <p:cNvSpPr>
            <a:spLocks noGrp="1"/>
          </p:cNvSpPr>
          <p:nvPr>
            <p:ph type="title"/>
          </p:nvPr>
        </p:nvSpPr>
        <p:spPr/>
        <p:txBody>
          <a:bodyPr/>
          <a:lstStyle/>
          <a:p>
            <a:r>
              <a:rPr lang="en-US" dirty="0"/>
              <a:t>AVOIDING SINGLE USE PLASTICS—INDIVIDUAL CHOICES--CONTINUED</a:t>
            </a:r>
          </a:p>
        </p:txBody>
      </p:sp>
      <p:sp>
        <p:nvSpPr>
          <p:cNvPr id="4" name="TextBox 3">
            <a:extLst>
              <a:ext uri="{FF2B5EF4-FFF2-40B4-BE49-F238E27FC236}">
                <a16:creationId xmlns:a16="http://schemas.microsoft.com/office/drawing/2014/main" id="{5810B115-B923-67FE-514B-8722CB6D13D1}"/>
              </a:ext>
            </a:extLst>
          </p:cNvPr>
          <p:cNvSpPr txBox="1"/>
          <p:nvPr/>
        </p:nvSpPr>
        <p:spPr>
          <a:xfrm>
            <a:off x="836579" y="2036311"/>
            <a:ext cx="8596668" cy="3234219"/>
          </a:xfrm>
          <a:prstGeom prst="rect">
            <a:avLst/>
          </a:prstGeom>
          <a:noFill/>
        </p:spPr>
        <p:txBody>
          <a:bodyPr wrap="square">
            <a:spAutoFit/>
          </a:bodyPr>
          <a:lstStyle/>
          <a:p>
            <a:pPr marL="342900" marR="0" lvl="0" indent="-342900">
              <a:lnSpc>
                <a:spcPts val="2015"/>
              </a:lnSpc>
              <a:spcBef>
                <a:spcPts val="0"/>
              </a:spcBef>
              <a:spcAft>
                <a:spcPts val="1500"/>
              </a:spcAft>
              <a:buSzPts val="1000"/>
              <a:buFont typeface="Symbol" panose="05050102010706020507" pitchFamily="18" charset="2"/>
              <a:buChar char=""/>
              <a:tabLst>
                <a:tab pos="457200" algn="l"/>
              </a:tabLst>
            </a:pP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Avoid plastic wrap altogether by storing leftovers in reusable containers. Try reusable and compostable beeswax wrap for an easy and decorative option.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015"/>
              </a:lnSpc>
              <a:spcBef>
                <a:spcPts val="0"/>
              </a:spcBef>
              <a:spcAft>
                <a:spcPts val="1500"/>
              </a:spcAft>
              <a:buSzPts val="1000"/>
              <a:buFont typeface="Symbol" panose="05050102010706020507" pitchFamily="18" charset="2"/>
              <a:buChar char=""/>
              <a:tabLst>
                <a:tab pos="457200" algn="l"/>
              </a:tabLst>
            </a:pP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Buy a metal or bamboo reusable straw. Pack it alongside reusable cutlery (like wood, bamboo, or metal chopsticks) for sustainable eating on the go.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015"/>
              </a:lnSpc>
              <a:spcBef>
                <a:spcPts val="0"/>
              </a:spcBef>
              <a:spcAft>
                <a:spcPts val="1500"/>
              </a:spcAft>
              <a:buSzPts val="1000"/>
              <a:buFont typeface="Symbol" panose="05050102010706020507" pitchFamily="18" charset="2"/>
              <a:buChar char=""/>
              <a:tabLst>
                <a:tab pos="457200" algn="l"/>
              </a:tabLst>
            </a:pP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Talk to the owners of the restaurants you frequent. Ask if they have </a:t>
            </a:r>
            <a:r>
              <a:rPr lang="en-US" sz="1800" dirty="0" err="1">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nonplastic</a:t>
            </a: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 alternatives to plastic straws, stirrers, or bags.</a:t>
            </a:r>
          </a:p>
          <a:p>
            <a:pPr marL="342900" indent="-342900">
              <a:lnSpc>
                <a:spcPts val="2015"/>
              </a:lnSpc>
              <a:spcAft>
                <a:spcPts val="1500"/>
              </a:spcAft>
              <a:buSzPts val="1000"/>
              <a:buFont typeface="Symbol" panose="05050102010706020507" pitchFamily="18" charset="2"/>
              <a:buChar char=""/>
              <a:tabLst>
                <a:tab pos="457200" algn="l"/>
              </a:tabLst>
            </a:pP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Let companies that make your favorite products know that you care about the packaging. Tweet, call, or send letters to these companies to ask them to switch to more durable, recyclable, compostable, renewable, and/or recycled-content packaging with less fossil fuel–derived plastic.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639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F6AA-A289-9567-BC3A-1169D0442D43}"/>
              </a:ext>
            </a:extLst>
          </p:cNvPr>
          <p:cNvSpPr>
            <a:spLocks noGrp="1"/>
          </p:cNvSpPr>
          <p:nvPr>
            <p:ph type="title"/>
          </p:nvPr>
        </p:nvSpPr>
        <p:spPr/>
        <p:txBody>
          <a:bodyPr/>
          <a:lstStyle/>
          <a:p>
            <a:r>
              <a:rPr lang="en-US" dirty="0"/>
              <a:t>WHAT ARE SINGLE USE PLASTICS?</a:t>
            </a:r>
          </a:p>
        </p:txBody>
      </p:sp>
      <p:pic>
        <p:nvPicPr>
          <p:cNvPr id="6" name="Content Placeholder 5" descr="A picture containing fungus, plant&#10;&#10;Description automatically generated">
            <a:extLst>
              <a:ext uri="{FF2B5EF4-FFF2-40B4-BE49-F238E27FC236}">
                <a16:creationId xmlns:a16="http://schemas.microsoft.com/office/drawing/2014/main" id="{DB00BCD5-6C95-E4C4-D9DD-A9B9DF3D472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50831" y="2291639"/>
            <a:ext cx="5958507" cy="3956761"/>
          </a:xfrm>
          <a:prstGeom prst="rect">
            <a:avLst/>
          </a:prstGeom>
          <a:noFill/>
          <a:ln>
            <a:noFill/>
          </a:ln>
        </p:spPr>
      </p:pic>
    </p:spTree>
    <p:extLst>
      <p:ext uri="{BB962C8B-B14F-4D97-AF65-F5344CB8AC3E}">
        <p14:creationId xmlns:p14="http://schemas.microsoft.com/office/powerpoint/2010/main" val="225755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BD54-ADC1-7196-7589-81B90260F32F}"/>
              </a:ext>
            </a:extLst>
          </p:cNvPr>
          <p:cNvSpPr>
            <a:spLocks noGrp="1"/>
          </p:cNvSpPr>
          <p:nvPr>
            <p:ph type="title"/>
          </p:nvPr>
        </p:nvSpPr>
        <p:spPr/>
        <p:txBody>
          <a:bodyPr/>
          <a:lstStyle/>
          <a:p>
            <a:r>
              <a:rPr lang="en-US" dirty="0"/>
              <a:t>HISTORY OF SINGLE USE PLASTICS</a:t>
            </a:r>
          </a:p>
        </p:txBody>
      </p:sp>
      <p:pic>
        <p:nvPicPr>
          <p:cNvPr id="5" name="Content Placeholder 4" descr="A person standing next to a pile of garbage&#10;&#10;Description automatically generated with low confidence">
            <a:extLst>
              <a:ext uri="{FF2B5EF4-FFF2-40B4-BE49-F238E27FC236}">
                <a16:creationId xmlns:a16="http://schemas.microsoft.com/office/drawing/2014/main" id="{438FC397-79D7-5FB8-E03B-6EC4C5DC4E06}"/>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637506" y="2210594"/>
            <a:ext cx="6677025" cy="3781425"/>
          </a:xfrm>
        </p:spPr>
      </p:pic>
      <p:sp>
        <p:nvSpPr>
          <p:cNvPr id="6" name="TextBox 5">
            <a:extLst>
              <a:ext uri="{FF2B5EF4-FFF2-40B4-BE49-F238E27FC236}">
                <a16:creationId xmlns:a16="http://schemas.microsoft.com/office/drawing/2014/main" id="{49BFCF07-CD7E-C6ED-1E2E-CB8B2B4485F9}"/>
              </a:ext>
            </a:extLst>
          </p:cNvPr>
          <p:cNvSpPr txBox="1"/>
          <p:nvPr/>
        </p:nvSpPr>
        <p:spPr>
          <a:xfrm>
            <a:off x="1637506" y="5992019"/>
            <a:ext cx="6677025" cy="230832"/>
          </a:xfrm>
          <a:prstGeom prst="rect">
            <a:avLst/>
          </a:prstGeom>
          <a:noFill/>
        </p:spPr>
        <p:txBody>
          <a:bodyPr wrap="square" rtlCol="0">
            <a:spAutoFit/>
          </a:bodyPr>
          <a:lstStyle/>
          <a:p>
            <a:r>
              <a:rPr lang="en-US" sz="900">
                <a:hlinkClick r:id="rId4" tooltip="https://www.chiangraitimes.com/10-asean-nations-vow-to-combat-single-use-plastic-in-worlds-oceans/"/>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164311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B7B1-74C3-300C-F0D9-D072E49B611B}"/>
              </a:ext>
            </a:extLst>
          </p:cNvPr>
          <p:cNvSpPr>
            <a:spLocks noGrp="1"/>
          </p:cNvSpPr>
          <p:nvPr>
            <p:ph type="title"/>
          </p:nvPr>
        </p:nvSpPr>
        <p:spPr/>
        <p:txBody>
          <a:bodyPr/>
          <a:lstStyle/>
          <a:p>
            <a:r>
              <a:rPr lang="en-US" dirty="0"/>
              <a:t>IMPORTANT USES OF PLASTICS</a:t>
            </a:r>
          </a:p>
        </p:txBody>
      </p:sp>
      <p:sp>
        <p:nvSpPr>
          <p:cNvPr id="3" name="Content Placeholder 2">
            <a:extLst>
              <a:ext uri="{FF2B5EF4-FFF2-40B4-BE49-F238E27FC236}">
                <a16:creationId xmlns:a16="http://schemas.microsoft.com/office/drawing/2014/main" id="{D406551D-4FFE-8369-10E3-92D021DAE5E0}"/>
              </a:ext>
            </a:extLst>
          </p:cNvPr>
          <p:cNvSpPr>
            <a:spLocks noGrp="1"/>
          </p:cNvSpPr>
          <p:nvPr>
            <p:ph idx="1"/>
          </p:nvPr>
        </p:nvSpPr>
        <p:spPr/>
        <p:txBody>
          <a:bodyPr/>
          <a:lstStyle/>
          <a:p>
            <a:r>
              <a:rPr lang="en-US" sz="2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There are many uses for plastic that are not only reasonable but important, such as surgical gloves, or </a:t>
            </a:r>
            <a:r>
              <a:rPr lang="en-US" sz="2400" u="none" strike="noStrike"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straws for people with disabilities</a:t>
            </a:r>
            <a:r>
              <a:rPr lang="en-US" sz="2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 </a:t>
            </a:r>
          </a:p>
          <a:p>
            <a:r>
              <a:rPr lang="en-US" sz="2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But these cases make up a small fraction of single-use plastic. </a:t>
            </a:r>
          </a:p>
          <a:p>
            <a:r>
              <a:rPr lang="en-US" sz="2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According </a:t>
            </a:r>
            <a:r>
              <a:rPr lang="en-US" sz="2400" u="none" strike="noStrike"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to a 2017 study</a:t>
            </a:r>
            <a:r>
              <a:rPr lang="en-US" sz="2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 more than half of non-fiber plastic, which excludes </a:t>
            </a:r>
            <a:r>
              <a:rPr lang="en-US" sz="2400" u="none" strike="noStrike"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synthetic fabrics</a:t>
            </a:r>
            <a:r>
              <a:rPr lang="en-US" sz="2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 like polyester and nylon, comes from plastic packaging alone, much of which is for </a:t>
            </a:r>
            <a:r>
              <a:rPr lang="en-US" sz="2400" b="1" u="sng"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single-use items</a:t>
            </a:r>
            <a:r>
              <a:rPr lang="en-US" sz="24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4645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6DC9-CCBA-1460-8B5B-71F2FE572002}"/>
              </a:ext>
            </a:extLst>
          </p:cNvPr>
          <p:cNvSpPr>
            <a:spLocks noGrp="1"/>
          </p:cNvSpPr>
          <p:nvPr>
            <p:ph type="title"/>
          </p:nvPr>
        </p:nvSpPr>
        <p:spPr/>
        <p:txBody>
          <a:bodyPr/>
          <a:lstStyle/>
          <a:p>
            <a:r>
              <a:rPr lang="en-US" sz="4400" spc="35" dirty="0">
                <a:effectLst/>
                <a:latin typeface="Arial" panose="020B0604020202020204" pitchFamily="34" charset="0"/>
                <a:ea typeface="Times New Roman" panose="02020603050405020304" pitchFamily="18" charset="0"/>
                <a:cs typeface="Times New Roman" panose="02020603050405020304" pitchFamily="18" charset="0"/>
              </a:rPr>
              <a:t>Why Is Single-Use Plastic Bad?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3" name="Picture 2" descr="A picture containing group, bunch, different, several&#10;&#10;Description automatically generated">
            <a:extLst>
              <a:ext uri="{FF2B5EF4-FFF2-40B4-BE49-F238E27FC236}">
                <a16:creationId xmlns:a16="http://schemas.microsoft.com/office/drawing/2014/main" id="{8849A91F-DF8C-B537-BF80-9D6DB3775A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8413" y="2081212"/>
            <a:ext cx="6367522" cy="4248685"/>
          </a:xfrm>
          <a:prstGeom prst="rect">
            <a:avLst/>
          </a:prstGeom>
          <a:noFill/>
          <a:ln>
            <a:noFill/>
          </a:ln>
        </p:spPr>
      </p:pic>
    </p:spTree>
    <p:extLst>
      <p:ext uri="{BB962C8B-B14F-4D97-AF65-F5344CB8AC3E}">
        <p14:creationId xmlns:p14="http://schemas.microsoft.com/office/powerpoint/2010/main" val="262838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24EC9-A237-117C-93C8-949E6E9A2D93}"/>
              </a:ext>
            </a:extLst>
          </p:cNvPr>
          <p:cNvSpPr>
            <a:spLocks noGrp="1"/>
          </p:cNvSpPr>
          <p:nvPr>
            <p:ph type="title"/>
          </p:nvPr>
        </p:nvSpPr>
        <p:spPr/>
        <p:txBody>
          <a:bodyPr/>
          <a:lstStyle/>
          <a:p>
            <a:r>
              <a:rPr lang="en-US" dirty="0"/>
              <a:t>WELL, WHAT ABOUT RECYCLING?</a:t>
            </a:r>
          </a:p>
        </p:txBody>
      </p:sp>
      <p:sp>
        <p:nvSpPr>
          <p:cNvPr id="4" name="TextBox 3">
            <a:extLst>
              <a:ext uri="{FF2B5EF4-FFF2-40B4-BE49-F238E27FC236}">
                <a16:creationId xmlns:a16="http://schemas.microsoft.com/office/drawing/2014/main" id="{8DF1C6CC-D1ED-12D3-6D8D-9C1A9226DFE4}"/>
              </a:ext>
            </a:extLst>
          </p:cNvPr>
          <p:cNvSpPr txBox="1"/>
          <p:nvPr/>
        </p:nvSpPr>
        <p:spPr>
          <a:xfrm>
            <a:off x="1329523" y="2031674"/>
            <a:ext cx="6104372" cy="4001865"/>
          </a:xfrm>
          <a:prstGeom prst="rect">
            <a:avLst/>
          </a:prstGeom>
          <a:noFill/>
        </p:spPr>
        <p:txBody>
          <a:bodyPr wrap="square">
            <a:spAutoFit/>
          </a:bodyPr>
          <a:lstStyle/>
          <a:p>
            <a:pPr marL="0" marR="0">
              <a:lnSpc>
                <a:spcPts val="2250"/>
              </a:lnSpc>
              <a:spcBef>
                <a:spcPts val="0"/>
              </a:spcBef>
              <a:spcAft>
                <a:spcPts val="3000"/>
              </a:spcAft>
            </a:pP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Recycling more plastic, more frequently, reduces its footprint. Polyethylene terephthalate, one of the most commonly recycled plastics and the material that makes up most water and soda bottles, can be turned into everything from polyester fabric to automotive parts. </a:t>
            </a:r>
          </a:p>
          <a:p>
            <a:pPr marL="0" marR="0">
              <a:lnSpc>
                <a:spcPts val="2250"/>
              </a:lnSpc>
              <a:spcBef>
                <a:spcPts val="0"/>
              </a:spcBef>
              <a:spcAft>
                <a:spcPts val="3000"/>
              </a:spcAft>
            </a:pP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But a </a:t>
            </a:r>
            <a:r>
              <a:rPr lang="en-US" sz="1800" u="none" strike="noStrike" dirty="0">
                <a:effectLst/>
                <a:latin typeface="Helvetica"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whopping 91 percent of all plastic</a:t>
            </a: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 </a:t>
            </a: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isn’t recycled at all. Instead, it ends up in landfills or in the environment. Single-use plastics in particular—especially small items like straws, bags, and cutlery—are traditionally hard to recycle because they fall into the crevices of recycling machinery and therefore are often not accepted by recycling centers.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557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252D-DE48-CA91-CC42-530B57EE8DFD}"/>
              </a:ext>
            </a:extLst>
          </p:cNvPr>
          <p:cNvSpPr>
            <a:spLocks noGrp="1"/>
          </p:cNvSpPr>
          <p:nvPr>
            <p:ph type="title"/>
          </p:nvPr>
        </p:nvSpPr>
        <p:spPr/>
        <p:txBody>
          <a:bodyPr/>
          <a:lstStyle/>
          <a:p>
            <a:r>
              <a:rPr lang="en-US" dirty="0"/>
              <a:t>DOES PLASTIC JUST DISINTEGRATE?</a:t>
            </a:r>
          </a:p>
        </p:txBody>
      </p:sp>
      <p:pic>
        <p:nvPicPr>
          <p:cNvPr id="3" name="Picture 2" descr="A picture containing dark&#10;&#10;Description automatically generated">
            <a:extLst>
              <a:ext uri="{FF2B5EF4-FFF2-40B4-BE49-F238E27FC236}">
                <a16:creationId xmlns:a16="http://schemas.microsoft.com/office/drawing/2014/main" id="{8A5FEADD-55D3-3360-BC64-41DAB4FA78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641" y="1730577"/>
            <a:ext cx="6155714" cy="4106046"/>
          </a:xfrm>
          <a:prstGeom prst="rect">
            <a:avLst/>
          </a:prstGeom>
          <a:noFill/>
          <a:ln>
            <a:noFill/>
          </a:ln>
        </p:spPr>
      </p:pic>
      <p:sp>
        <p:nvSpPr>
          <p:cNvPr id="5" name="TextBox 4">
            <a:extLst>
              <a:ext uri="{FF2B5EF4-FFF2-40B4-BE49-F238E27FC236}">
                <a16:creationId xmlns:a16="http://schemas.microsoft.com/office/drawing/2014/main" id="{4B84B40B-406E-F0AB-BEA5-65B5B173E786}"/>
              </a:ext>
            </a:extLst>
          </p:cNvPr>
          <p:cNvSpPr txBox="1"/>
          <p:nvPr/>
        </p:nvSpPr>
        <p:spPr>
          <a:xfrm>
            <a:off x="1770394" y="5836623"/>
            <a:ext cx="6104372" cy="605935"/>
          </a:xfrm>
          <a:prstGeom prst="rect">
            <a:avLst/>
          </a:prstGeom>
          <a:noFill/>
        </p:spPr>
        <p:txBody>
          <a:bodyPr wrap="square">
            <a:spAutoFit/>
          </a:bodyPr>
          <a:lstStyle/>
          <a:p>
            <a:pPr marL="0" marR="0">
              <a:lnSpc>
                <a:spcPct val="107000"/>
              </a:lnSpc>
              <a:spcBef>
                <a:spcPts val="0"/>
              </a:spcBef>
              <a:spcAft>
                <a:spcPts val="525"/>
              </a:spcAft>
            </a:pPr>
            <a:r>
              <a:rPr lang="en-US" sz="16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 laboratory photograph of microplastics found in the Corsica River in the Chesapeake Bay watershed, Maryland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4754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6160-33E5-EA23-0820-ED126E66D3A7}"/>
              </a:ext>
            </a:extLst>
          </p:cNvPr>
          <p:cNvSpPr>
            <a:spLocks noGrp="1"/>
          </p:cNvSpPr>
          <p:nvPr>
            <p:ph type="title"/>
          </p:nvPr>
        </p:nvSpPr>
        <p:spPr/>
        <p:txBody>
          <a:bodyPr/>
          <a:lstStyle/>
          <a:p>
            <a:r>
              <a:rPr lang="en-US" dirty="0"/>
              <a:t>ARE THERE HUMAN HEALTH EFFECTS FROM PLASTICS?</a:t>
            </a:r>
          </a:p>
        </p:txBody>
      </p:sp>
      <p:sp>
        <p:nvSpPr>
          <p:cNvPr id="4" name="TextBox 3">
            <a:extLst>
              <a:ext uri="{FF2B5EF4-FFF2-40B4-BE49-F238E27FC236}">
                <a16:creationId xmlns:a16="http://schemas.microsoft.com/office/drawing/2014/main" id="{5B0A27BF-255E-DCB9-FAFD-31864CA3FDB2}"/>
              </a:ext>
            </a:extLst>
          </p:cNvPr>
          <p:cNvSpPr txBox="1"/>
          <p:nvPr/>
        </p:nvSpPr>
        <p:spPr>
          <a:xfrm>
            <a:off x="857250" y="2294501"/>
            <a:ext cx="7862207" cy="3117007"/>
          </a:xfrm>
          <a:prstGeom prst="rect">
            <a:avLst/>
          </a:prstGeom>
          <a:noFill/>
        </p:spPr>
        <p:txBody>
          <a:bodyPr wrap="square">
            <a:spAutoFit/>
          </a:bodyPr>
          <a:lstStyle/>
          <a:p>
            <a:pPr marL="0" marR="0">
              <a:lnSpc>
                <a:spcPts val="2250"/>
              </a:lnSpc>
              <a:spcBef>
                <a:spcPts val="0"/>
              </a:spcBef>
              <a:spcAft>
                <a:spcPts val="3000"/>
              </a:spcAft>
            </a:pP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Exposure to microplastics, as well as the chemicals that are added to plastics during processing, harm our health. Many of the chemicals in plastics are </a:t>
            </a:r>
            <a:r>
              <a:rPr lang="en-US" sz="1800" u="none" strike="noStrike" dirty="0">
                <a:effectLst/>
                <a:latin typeface="Helvetica"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known endocrine </a:t>
            </a:r>
            <a:r>
              <a:rPr lang="en-US" sz="1800" u="none" strike="noStrike" dirty="0" err="1">
                <a:effectLst/>
                <a:latin typeface="Helvetica"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disruptors,and</a:t>
            </a:r>
            <a:r>
              <a:rPr lang="en-US" sz="1800" u="none" strike="noStrike" dirty="0">
                <a:effectLst/>
                <a:latin typeface="Helvetica"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research has suggested that human exposure </a:t>
            </a: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could cause health impacts including </a:t>
            </a:r>
            <a:r>
              <a:rPr lang="en-US" sz="1800" u="none" strike="noStrike" dirty="0">
                <a:effectLst/>
                <a:latin typeface="Helvetica"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hormonal imbalances</a:t>
            </a: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 reproductive problems like infertility, and even </a:t>
            </a:r>
            <a:r>
              <a:rPr lang="en-US" sz="1800" u="none" strike="noStrike" dirty="0">
                <a:effectLst/>
                <a:latin typeface="Helvetica"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cancer</a:t>
            </a:r>
            <a:r>
              <a:rPr lang="en-US" sz="1800" u="none" strike="noStrike" dirty="0">
                <a:solidFill>
                  <a:srgbClr val="99CA3C"/>
                </a:solidFill>
                <a:effectLst/>
                <a:latin typeface="Helvetica"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t>
            </a: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 </a:t>
            </a:r>
          </a:p>
          <a:p>
            <a:pPr marL="0" marR="0">
              <a:lnSpc>
                <a:spcPts val="2250"/>
              </a:lnSpc>
              <a:spcBef>
                <a:spcPts val="0"/>
              </a:spcBef>
              <a:spcAft>
                <a:spcPts val="3000"/>
              </a:spcAft>
            </a:pP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The phthalate DEHP, as just one example from dozens, is often added to plastic goods like shower curtains and garden hoses to make them more flexible—but was also found to be a </a:t>
            </a:r>
            <a:r>
              <a:rPr lang="en-US" sz="1800" u="none" strike="noStrike" dirty="0">
                <a:effectLst/>
                <a:latin typeface="Helvetica" panose="020B060402020202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probable human carcinogen</a:t>
            </a: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 </a:t>
            </a:r>
            <a:r>
              <a:rPr lang="en-US" sz="1800" dirty="0">
                <a:solidFill>
                  <a:srgbClr val="666666"/>
                </a:solidFill>
                <a:effectLst/>
                <a:latin typeface="Helvetica" panose="020B0604020202020204" pitchFamily="34" charset="0"/>
                <a:ea typeface="Times New Roman" panose="02020603050405020304" pitchFamily="18" charset="0"/>
                <a:cs typeface="Times New Roman" panose="02020603050405020304" pitchFamily="18" charset="0"/>
              </a:rPr>
              <a:t>by the U.S. Environmental Protection Agency.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03160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981</TotalTime>
  <Words>2920</Words>
  <Application>Microsoft Office PowerPoint</Application>
  <PresentationFormat>Widescreen</PresentationFormat>
  <Paragraphs>87</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Helvetica</vt:lpstr>
      <vt:lpstr>Raleway</vt:lpstr>
      <vt:lpstr>Symbol</vt:lpstr>
      <vt:lpstr>Trebuchet MS</vt:lpstr>
      <vt:lpstr>Wingdings 3</vt:lpstr>
      <vt:lpstr>Facet</vt:lpstr>
      <vt:lpstr>SINGLE USE PLASTICS-101</vt:lpstr>
      <vt:lpstr>What Are Single-Use Plastics?</vt:lpstr>
      <vt:lpstr>WHAT ARE SINGLE USE PLASTICS?</vt:lpstr>
      <vt:lpstr>HISTORY OF SINGLE USE PLASTICS</vt:lpstr>
      <vt:lpstr>IMPORTANT USES OF PLASTICS</vt:lpstr>
      <vt:lpstr>Why Is Single-Use Plastic Bad? </vt:lpstr>
      <vt:lpstr>WELL, WHAT ABOUT RECYCLING?</vt:lpstr>
      <vt:lpstr>DOES PLASTIC JUST DISINTEGRATE?</vt:lpstr>
      <vt:lpstr>ARE THERE HUMAN HEALTH EFFECTS FROM PLASTICS?</vt:lpstr>
      <vt:lpstr>SINGLE USE PLASTICS AND POLLUTION</vt:lpstr>
      <vt:lpstr>PLASTIC EFFECTS ON MARINE ANNIMALS</vt:lpstr>
      <vt:lpstr>BUT PLASTIC EFFECTS MORE THAN MARINE MAMMALS</vt:lpstr>
      <vt:lpstr>BUT PLASTIC EFFECTS MORE THAN MARINE MAMMALS</vt:lpstr>
      <vt:lpstr>WE CAN SEE SOME OF THE PLASTIC ON OUR OWN BEACHES</vt:lpstr>
      <vt:lpstr>SHOULD WE BAN SINGLE USE PLASTICS?</vt:lpstr>
      <vt:lpstr>WHAT DO PLASTIC BANS ACCOMPLISH?</vt:lpstr>
      <vt:lpstr>MAJOR CORPORTATIONS AND SINGLE USE PLASTICS</vt:lpstr>
      <vt:lpstr>MAJOR CORPORTATIONS AND SINGLE USE PLASTICS</vt:lpstr>
      <vt:lpstr>MAJOR COMPANIES AND SINGLE USE PLASTIC--CONTINUED</vt:lpstr>
      <vt:lpstr>AVOIDING SINGLE USE PLASTIC—INDIVIDUAL  CHOICES</vt:lpstr>
      <vt:lpstr>AVOIDING SINGLE USE PLASTICS—INDIVIDUAL CHOICES--CONTINUED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USE PLASTICS-101</dc:title>
  <dc:creator>Robert Selby</dc:creator>
  <cp:lastModifiedBy>Robert Selby</cp:lastModifiedBy>
  <cp:revision>7</cp:revision>
  <cp:lastPrinted>2022-06-28T00:01:55Z</cp:lastPrinted>
  <dcterms:created xsi:type="dcterms:W3CDTF">2022-06-27T13:16:48Z</dcterms:created>
  <dcterms:modified xsi:type="dcterms:W3CDTF">2022-08-10T12:46:05Z</dcterms:modified>
</cp:coreProperties>
</file>