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large pile of plastic bottles&#10;&#10;Description automatically generated">
            <a:extLst>
              <a:ext uri="{FF2B5EF4-FFF2-40B4-BE49-F238E27FC236}">
                <a16:creationId xmlns:a16="http://schemas.microsoft.com/office/drawing/2014/main" id="{54DD2FCC-E4D5-A112-FBD8-62D915A6474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
        <p:nvSpPr>
          <p:cNvPr id="9" name="Rectangle 8"/>
          <p:cNvSpPr/>
          <p:nvPr/>
        </p:nvSpPr>
        <p:spPr>
          <a:xfrm>
            <a:off x="457200" y="467139"/>
            <a:ext cx="11261035" cy="5933662"/>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1154955" y="2099733"/>
            <a:ext cx="8825658" cy="2677648"/>
          </a:xfrm>
        </p:spPr>
        <p:txBody>
          <a:bodyPr anchor="b"/>
          <a:lstStyle>
            <a:lvl1pPr>
              <a:defRPr sz="5400"/>
            </a:lvl1pPr>
          </a:lstStyle>
          <a:p>
            <a:r>
              <a:rPr lang="en-US" dirty="0"/>
              <a:t>On Becoming Free From Plastic Pollution</a:t>
            </a:r>
          </a:p>
        </p:txBody>
      </p:sp>
      <p:sp>
        <p:nvSpPr>
          <p:cNvPr id="3" name="Subtitle 2"/>
          <p:cNvSpPr>
            <a:spLocks noGrp="1"/>
          </p:cNvSpPr>
          <p:nvPr>
            <p:ph type="subTitle" idx="1" hasCustomPrompt="1"/>
          </p:nvPr>
        </p:nvSpPr>
        <p:spPr bwMode="gray">
          <a:xfrm>
            <a:off x="1154955" y="4777380"/>
            <a:ext cx="8825658" cy="861420"/>
          </a:xfrm>
        </p:spPr>
        <p:txBody>
          <a:bodyPr anchor="t"/>
          <a:lstStyle>
            <a:lvl1pPr marL="0" indent="0" algn="l">
              <a:buNone/>
              <a:defRPr cap="all">
                <a:ln>
                  <a:solidFill>
                    <a:schemeClr val="bg1"/>
                  </a:solid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a:r>
              <a:rPr lang="en-US" sz="1800" dirty="0">
                <a:solidFill>
                  <a:srgbClr val="000000"/>
                </a:solidFill>
                <a:effectLst/>
                <a:latin typeface="HelveticaNeue" panose="02000503000000020004" pitchFamily="2" charset="0"/>
                <a:ea typeface="Times New Roman" panose="02020603050405020304" pitchFamily="18" charset="0"/>
              </a:rPr>
              <a:t>Overture to the 226th General Assembly (2024) </a:t>
            </a:r>
            <a:endParaRPr lang="en-US" sz="1800" dirty="0">
              <a:effectLst/>
              <a:latin typeface="Times New Roman" panose="02020603050405020304" pitchFamily="18" charset="0"/>
              <a:ea typeface="Times New Roman" panose="02020603050405020304" pitchFamily="18" charset="0"/>
            </a:endParaRP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1/24/24</a:t>
            </a:fld>
            <a:endParaRPr lang="en-US" dirty="0"/>
          </a:p>
        </p:txBody>
      </p:sp>
      <p:sp>
        <p:nvSpPr>
          <p:cNvPr id="5" name="Footer Placeholder 4"/>
          <p:cNvSpPr>
            <a:spLocks noGrp="1"/>
          </p:cNvSpPr>
          <p:nvPr>
            <p:ph type="ftr" sz="quarter" idx="11"/>
          </p:nvPr>
        </p:nvSpPr>
        <p:spPr bwMode="gray">
          <a:xfrm rot="5400000">
            <a:off x="9038475" y="3227832"/>
            <a:ext cx="3859795" cy="304801"/>
          </a:xfrm>
        </p:spPr>
        <p:txBody>
          <a:bodyPr/>
          <a:lstStyle>
            <a:lvl1pPr>
              <a:defRPr b="0" i="0">
                <a:solidFill>
                  <a:schemeClr val="bg1">
                    <a:alpha val="60000"/>
                  </a:schemeClr>
                </a:solidFill>
              </a:defRPr>
            </a:lvl1pPr>
          </a:lstStyle>
          <a:p>
            <a:r>
              <a:rPr lang="en-US" dirty="0"/>
              <a:t>On Becoming Free From Plastic Pollution</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A large pile of plastic bottles&#10;&#10;Description automatically generated">
            <a:extLst>
              <a:ext uri="{FF2B5EF4-FFF2-40B4-BE49-F238E27FC236}">
                <a16:creationId xmlns:a16="http://schemas.microsoft.com/office/drawing/2014/main" id="{802DC076-3F6D-AF6F-08D1-4D4C7CF9FD0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3" name="Picture 2" descr="A large pile of plastic bottles&#10;&#10;Description automatically generated">
            <a:extLst>
              <a:ext uri="{FF2B5EF4-FFF2-40B4-BE49-F238E27FC236}">
                <a16:creationId xmlns:a16="http://schemas.microsoft.com/office/drawing/2014/main" id="{A04F2AF0-01A9-D627-CDF4-BDA10F7AF93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A large pile of plastic bottles&#10;&#10;Description automatically generated">
            <a:extLst>
              <a:ext uri="{FF2B5EF4-FFF2-40B4-BE49-F238E27FC236}">
                <a16:creationId xmlns:a16="http://schemas.microsoft.com/office/drawing/2014/main" id="{281BB4D5-4408-A361-CD60-23DFEEAA78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A large pile of plastic bottles&#10;&#10;Description automatically generated">
            <a:extLst>
              <a:ext uri="{FF2B5EF4-FFF2-40B4-BE49-F238E27FC236}">
                <a16:creationId xmlns:a16="http://schemas.microsoft.com/office/drawing/2014/main" id="{F05C84F1-60E6-C4DF-C95A-793BF95AAE2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4" name="Picture 3" descr="A large pile of plastic bottles&#10;&#10;Description automatically generated">
            <a:extLst>
              <a:ext uri="{FF2B5EF4-FFF2-40B4-BE49-F238E27FC236}">
                <a16:creationId xmlns:a16="http://schemas.microsoft.com/office/drawing/2014/main" id="{92334CE6-CE70-CFE2-39CB-9D9EFCB59F4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1/24/24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4" name="Picture 3" descr="A large pile of plastic bottles&#10;&#10;Description automatically generated">
            <a:extLst>
              <a:ext uri="{FF2B5EF4-FFF2-40B4-BE49-F238E27FC236}">
                <a16:creationId xmlns:a16="http://schemas.microsoft.com/office/drawing/2014/main" id="{3EE6FCDD-38EB-FFD2-C35F-F6E1338126B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A large pile of plastic bottles&#10;&#10;Description automatically generated">
            <a:extLst>
              <a:ext uri="{FF2B5EF4-FFF2-40B4-BE49-F238E27FC236}">
                <a16:creationId xmlns:a16="http://schemas.microsoft.com/office/drawing/2014/main" id="{C1FE13D7-0A97-CB85-71E5-B49ED59E06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A large pile of plastic bottles&#10;&#10;Description automatically generated">
            <a:extLst>
              <a:ext uri="{FF2B5EF4-FFF2-40B4-BE49-F238E27FC236}">
                <a16:creationId xmlns:a16="http://schemas.microsoft.com/office/drawing/2014/main" id="{AAA7B792-7ACA-4450-9898-52ADF9E223B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large pile of plastic bottles&#10;&#10;Description automatically generated">
            <a:extLst>
              <a:ext uri="{FF2B5EF4-FFF2-40B4-BE49-F238E27FC236}">
                <a16:creationId xmlns:a16="http://schemas.microsoft.com/office/drawing/2014/main" id="{F1E7E848-883E-954F-F7C1-EBF61058E3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
        <p:nvSpPr>
          <p:cNvPr id="8" name="Rectangle 7">
            <a:extLst>
              <a:ext uri="{FF2B5EF4-FFF2-40B4-BE49-F238E27FC236}">
                <a16:creationId xmlns:a16="http://schemas.microsoft.com/office/drawing/2014/main" id="{8FE83B1B-94C4-439A-7450-41367DD24A6D}"/>
              </a:ext>
            </a:extLst>
          </p:cNvPr>
          <p:cNvSpPr/>
          <p:nvPr userDrawn="1"/>
        </p:nvSpPr>
        <p:spPr>
          <a:xfrm>
            <a:off x="548296" y="402164"/>
            <a:ext cx="11220369" cy="6312207"/>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hasCustomPrompt="1"/>
          </p:nvPr>
        </p:nvSpPr>
        <p:spPr>
          <a:xfrm>
            <a:off x="1154954" y="973668"/>
            <a:ext cx="9197586" cy="706964"/>
          </a:xfrm>
        </p:spPr>
        <p:txBody>
          <a:bodyPr/>
          <a:lstStyle/>
          <a:p>
            <a:r>
              <a:rPr lang="en-US" dirty="0"/>
              <a:t>On Becoming Free From Plastic Pollution</a:t>
            </a:r>
          </a:p>
        </p:txBody>
      </p:sp>
      <p:sp>
        <p:nvSpPr>
          <p:cNvPr id="3" name="Content Placeholder 2"/>
          <p:cNvSpPr>
            <a:spLocks noGrp="1"/>
          </p:cNvSpPr>
          <p:nvPr>
            <p:ph idx="1"/>
          </p:nvPr>
        </p:nvSpPr>
        <p:spPr>
          <a:xfrm>
            <a:off x="1154954" y="2603500"/>
            <a:ext cx="9197586" cy="341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1/24/24</a:t>
            </a:fld>
            <a:endParaRPr lang="en-US" dirty="0"/>
          </a:p>
        </p:txBody>
      </p:sp>
      <p:sp>
        <p:nvSpPr>
          <p:cNvPr id="5" name="Footer Placeholder 4"/>
          <p:cNvSpPr>
            <a:spLocks noGrp="1"/>
          </p:cNvSpPr>
          <p:nvPr>
            <p:ph type="ftr" sz="quarter" idx="11"/>
          </p:nvPr>
        </p:nvSpPr>
        <p:spPr/>
        <p:txBody>
          <a:bodyPr/>
          <a:lstStyle/>
          <a:p>
            <a:r>
              <a:rPr lang="en-US" dirty="0"/>
              <a:t>On Becoming Free From Plastic Pollution</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large pile of plastic bottles&#10;&#10;Description automatically generated">
            <a:extLst>
              <a:ext uri="{FF2B5EF4-FFF2-40B4-BE49-F238E27FC236}">
                <a16:creationId xmlns:a16="http://schemas.microsoft.com/office/drawing/2014/main" id="{BD4802D6-0D54-A5AF-55F4-2350C567FF8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grpSp>
        <p:nvGrpSpPr>
          <p:cNvPr id="8" name="Group 7"/>
          <p:cNvGrpSpPr/>
          <p:nvPr/>
        </p:nvGrpSpPr>
        <p:grpSpPr>
          <a:xfrm>
            <a:off x="0" y="8464"/>
            <a:ext cx="11768665" cy="6849536"/>
            <a:chOff x="0" y="8464"/>
            <a:chExt cx="11768665" cy="6849536"/>
          </a:xfrm>
        </p:grpSpPr>
        <p:sp>
          <p:nvSpPr>
            <p:cNvPr id="14" name="Rectangle 13"/>
            <p:cNvSpPr/>
            <p:nvPr userDrawn="1"/>
          </p:nvSpPr>
          <p:spPr>
            <a:xfrm>
              <a:off x="548296" y="402164"/>
              <a:ext cx="11220369" cy="6312207"/>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548296" y="384432"/>
              <a:ext cx="11095407" cy="6312206"/>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1/24/24</a:t>
            </a:fld>
            <a:endParaRPr lang="en-US" dirty="0"/>
          </a:p>
        </p:txBody>
      </p:sp>
      <p:sp>
        <p:nvSpPr>
          <p:cNvPr id="5" name="Footer Placeholder 4"/>
          <p:cNvSpPr>
            <a:spLocks noGrp="1"/>
          </p:cNvSpPr>
          <p:nvPr>
            <p:ph type="ftr" sz="quarter" idx="11"/>
          </p:nvPr>
        </p:nvSpPr>
        <p:spPr/>
        <p:txBody>
          <a:bodyPr/>
          <a:lstStyle/>
          <a:p>
            <a:r>
              <a:rPr lang="en-US" dirty="0"/>
              <a:t>On Becoming Free From Plastic Pollution</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1/24/24</a:t>
            </a:fld>
            <a:endParaRPr lang="en-US" dirty="0"/>
          </a:p>
        </p:txBody>
      </p:sp>
      <p:sp>
        <p:nvSpPr>
          <p:cNvPr id="6" name="Footer Placeholder 5"/>
          <p:cNvSpPr>
            <a:spLocks noGrp="1"/>
          </p:cNvSpPr>
          <p:nvPr>
            <p:ph type="ftr" sz="quarter" idx="11"/>
          </p:nvPr>
        </p:nvSpPr>
        <p:spPr/>
        <p:txBody>
          <a:bodyPr/>
          <a:lstStyle/>
          <a:p>
            <a:r>
              <a:rPr lang="en-US" dirty="0"/>
              <a:t>On Becoming Free From Plastic Pollution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large pile of plastic bottles&#10;&#10;Description automatically generated">
            <a:extLst>
              <a:ext uri="{FF2B5EF4-FFF2-40B4-BE49-F238E27FC236}">
                <a16:creationId xmlns:a16="http://schemas.microsoft.com/office/drawing/2014/main" id="{F01B5866-BD31-8B31-BAF3-69B69C349D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2" name="Picture 1" descr="A large pile of plastic bottles&#10;&#10;Description automatically generated">
            <a:extLst>
              <a:ext uri="{FF2B5EF4-FFF2-40B4-BE49-F238E27FC236}">
                <a16:creationId xmlns:a16="http://schemas.microsoft.com/office/drawing/2014/main" id="{14A9FA3B-B257-A083-B931-7C847521849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descr="A large pile of plastic bottles&#10;&#10;Description automatically generated">
            <a:extLst>
              <a:ext uri="{FF2B5EF4-FFF2-40B4-BE49-F238E27FC236}">
                <a16:creationId xmlns:a16="http://schemas.microsoft.com/office/drawing/2014/main" id="{7FC2A3D2-92A2-02BA-B8B7-1DEAC38763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A large pile of plastic bottles&#10;&#10;Description automatically generated">
            <a:extLst>
              <a:ext uri="{FF2B5EF4-FFF2-40B4-BE49-F238E27FC236}">
                <a16:creationId xmlns:a16="http://schemas.microsoft.com/office/drawing/2014/main" id="{3531D94F-5DDC-0EB0-74FD-7F4F95E769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A large pile of plastic bottles&#10;&#10;Description automatically generated">
            <a:extLst>
              <a:ext uri="{FF2B5EF4-FFF2-40B4-BE49-F238E27FC236}">
                <a16:creationId xmlns:a16="http://schemas.microsoft.com/office/drawing/2014/main" id="{687A7EA5-54D5-1A73-F926-7A52B0C8A43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0" y="8464"/>
            <a:ext cx="11790358" cy="6849536"/>
            <a:chOff x="0" y="8464"/>
            <a:chExt cx="11790358" cy="6849536"/>
          </a:xfrm>
        </p:grpSpPr>
        <p:sp>
          <p:nvSpPr>
            <p:cNvPr id="7" name="Rectangle 6"/>
            <p:cNvSpPr/>
            <p:nvPr/>
          </p:nvSpPr>
          <p:spPr>
            <a:xfrm>
              <a:off x="454894" y="457694"/>
              <a:ext cx="11277600" cy="6302445"/>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bg1"/>
                </a:solidFill>
              </a:defRPr>
            </a:lvl1pPr>
          </a:lstStyle>
          <a:p>
            <a:fld id="{2BE451C3-0FF4-47C4-B829-773ADF60F88C}" type="datetimeFigureOut">
              <a:rPr lang="en-US" smtClean="0"/>
              <a:pPr/>
              <a:t>1/24/24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bg1"/>
                </a:solidFill>
              </a:defRPr>
            </a:lvl1pPr>
          </a:lstStyle>
          <a:p>
            <a:r>
              <a:rPr lang="en-US" dirty="0"/>
              <a:t>On Becoming Free From Plastic Pollution</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81A8-BD07-B8C8-2E0A-9CF8454C4198}"/>
              </a:ext>
            </a:extLst>
          </p:cNvPr>
          <p:cNvSpPr>
            <a:spLocks noGrp="1"/>
          </p:cNvSpPr>
          <p:nvPr>
            <p:ph type="ctrTitle"/>
          </p:nvPr>
        </p:nvSpPr>
        <p:spPr/>
        <p:txBody>
          <a:bodyPr/>
          <a:lstStyle/>
          <a:p>
            <a:r>
              <a:rPr lang="en-US" dirty="0"/>
              <a:t>On Becoming Free from Plastic Pollution</a:t>
            </a:r>
          </a:p>
        </p:txBody>
      </p:sp>
      <p:sp>
        <p:nvSpPr>
          <p:cNvPr id="3" name="Subtitle 2">
            <a:extLst>
              <a:ext uri="{FF2B5EF4-FFF2-40B4-BE49-F238E27FC236}">
                <a16:creationId xmlns:a16="http://schemas.microsoft.com/office/drawing/2014/main" id="{284BC121-44B5-C21D-A6D9-DE3679B337B4}"/>
              </a:ext>
            </a:extLst>
          </p:cNvPr>
          <p:cNvSpPr>
            <a:spLocks noGrp="1"/>
          </p:cNvSpPr>
          <p:nvPr>
            <p:ph type="subTitle" idx="1"/>
          </p:nvPr>
        </p:nvSpPr>
        <p:spPr/>
        <p:txBody>
          <a:bodyPr/>
          <a:lstStyle/>
          <a:p>
            <a:r>
              <a:rPr lang="en-US" dirty="0"/>
              <a:t>Overture to the 226</a:t>
            </a:r>
            <a:r>
              <a:rPr lang="en-US" baseline="30000" dirty="0"/>
              <a:t>th</a:t>
            </a:r>
            <a:r>
              <a:rPr lang="en-US" dirty="0"/>
              <a:t> General Assembly (2024)</a:t>
            </a:r>
          </a:p>
        </p:txBody>
      </p:sp>
    </p:spTree>
    <p:extLst>
      <p:ext uri="{BB962C8B-B14F-4D97-AF65-F5344CB8AC3E}">
        <p14:creationId xmlns:p14="http://schemas.microsoft.com/office/powerpoint/2010/main" val="61780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471E-641D-CDFF-5FBF-595B1807ABD2}"/>
              </a:ext>
            </a:extLst>
          </p:cNvPr>
          <p:cNvSpPr>
            <a:spLocks noGrp="1"/>
          </p:cNvSpPr>
          <p:nvPr>
            <p:ph type="title"/>
          </p:nvPr>
        </p:nvSpPr>
        <p:spPr/>
        <p:txBody>
          <a:bodyPr/>
          <a:lstStyle/>
          <a:p>
            <a:r>
              <a:rPr lang="en-US" dirty="0"/>
              <a:t>On Becoming Free from Plastic Pollution</a:t>
            </a:r>
          </a:p>
        </p:txBody>
      </p:sp>
      <p:sp>
        <p:nvSpPr>
          <p:cNvPr id="3" name="Content Placeholder 2">
            <a:extLst>
              <a:ext uri="{FF2B5EF4-FFF2-40B4-BE49-F238E27FC236}">
                <a16:creationId xmlns:a16="http://schemas.microsoft.com/office/drawing/2014/main" id="{6252FBF8-583B-115B-EFF7-03D3AC517E99}"/>
              </a:ext>
            </a:extLst>
          </p:cNvPr>
          <p:cNvSpPr>
            <a:spLocks noGrp="1"/>
          </p:cNvSpPr>
          <p:nvPr>
            <p:ph idx="1"/>
          </p:nvPr>
        </p:nvSpPr>
        <p:spPr>
          <a:xfrm>
            <a:off x="1154954" y="2007152"/>
            <a:ext cx="9996750" cy="3416300"/>
          </a:xfrm>
        </p:spPr>
        <p:txBody>
          <a:bodyPr>
            <a:normAutofit/>
          </a:bodyPr>
          <a:lstStyle/>
          <a:p>
            <a:r>
              <a:rPr lang="en-US" sz="2000" dirty="0"/>
              <a:t>Resolution of Witness passed by 2023 United Church of Christ General Synod</a:t>
            </a:r>
          </a:p>
          <a:p>
            <a:pPr lvl="1"/>
            <a:r>
              <a:rPr lang="en-US" sz="1800" dirty="0"/>
              <a:t>(Equivalent to our General Assembly)</a:t>
            </a:r>
          </a:p>
        </p:txBody>
      </p:sp>
      <p:pic>
        <p:nvPicPr>
          <p:cNvPr id="5" name="Picture 4" descr="A paper with text on it&#10;&#10;Description automatically generated">
            <a:extLst>
              <a:ext uri="{FF2B5EF4-FFF2-40B4-BE49-F238E27FC236}">
                <a16:creationId xmlns:a16="http://schemas.microsoft.com/office/drawing/2014/main" id="{8D1B0833-ECCF-4DF7-0A92-8B56FF0F250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46764" y="2882348"/>
            <a:ext cx="7315199" cy="3339548"/>
          </a:xfrm>
          <a:prstGeom prst="rect">
            <a:avLst/>
          </a:prstGeom>
        </p:spPr>
      </p:pic>
    </p:spTree>
    <p:extLst>
      <p:ext uri="{BB962C8B-B14F-4D97-AF65-F5344CB8AC3E}">
        <p14:creationId xmlns:p14="http://schemas.microsoft.com/office/powerpoint/2010/main" val="272872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F59C9-0948-488D-D58A-961E4D1A8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DABD5-1F77-BF28-B85B-AC08A18ACCFD}"/>
              </a:ext>
            </a:extLst>
          </p:cNvPr>
          <p:cNvSpPr>
            <a:spLocks noGrp="1"/>
          </p:cNvSpPr>
          <p:nvPr>
            <p:ph type="title"/>
          </p:nvPr>
        </p:nvSpPr>
        <p:spPr/>
        <p:txBody>
          <a:bodyPr/>
          <a:lstStyle/>
          <a:p>
            <a:r>
              <a:rPr lang="en-US" dirty="0"/>
              <a:t>On Becoming Free from Plastic Pollution</a:t>
            </a:r>
          </a:p>
        </p:txBody>
      </p:sp>
      <p:sp>
        <p:nvSpPr>
          <p:cNvPr id="3" name="Content Placeholder 2">
            <a:extLst>
              <a:ext uri="{FF2B5EF4-FFF2-40B4-BE49-F238E27FC236}">
                <a16:creationId xmlns:a16="http://schemas.microsoft.com/office/drawing/2014/main" id="{DC7B0267-66B6-9DDD-481B-4D3B7033D18F}"/>
              </a:ext>
            </a:extLst>
          </p:cNvPr>
          <p:cNvSpPr>
            <a:spLocks noGrp="1"/>
          </p:cNvSpPr>
          <p:nvPr>
            <p:ph idx="1"/>
          </p:nvPr>
        </p:nvSpPr>
        <p:spPr>
          <a:xfrm>
            <a:off x="1154954" y="2007151"/>
            <a:ext cx="9867542" cy="4473161"/>
          </a:xfrm>
        </p:spPr>
        <p:txBody>
          <a:bodyPr>
            <a:normAutofit lnSpcReduction="10000"/>
          </a:bodyPr>
          <a:lstStyle/>
          <a:p>
            <a:r>
              <a:rPr lang="en-US" sz="2800" dirty="0"/>
              <a:t>Top Level Recommendations (1)</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kern="0" dirty="0">
                <a:effectLst/>
                <a:latin typeface="TimesNewRomanPSMT"/>
                <a:ea typeface="Times New Roman" panose="02020603050405020304" pitchFamily="18" charset="0"/>
                <a:cs typeface="Times New Roman" panose="02020603050405020304" pitchFamily="18" charset="0"/>
              </a:rPr>
              <a:t>Encourage all our settings to commit to changing from a disposable culture to a reusable, sustainable one.</a:t>
            </a:r>
          </a:p>
          <a:p>
            <a:pPr marL="342900" marR="0" lvl="0" indent="-342900">
              <a:spcBef>
                <a:spcPts val="0"/>
              </a:spcBef>
              <a:spcAft>
                <a:spcPts val="0"/>
              </a:spcAft>
              <a:buFont typeface="+mj-lt"/>
              <a:buAutoNum type="arabicPeriod"/>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kern="0" dirty="0">
                <a:effectLst/>
                <a:latin typeface="TimesNewRomanPSMT"/>
                <a:ea typeface="Times New Roman" panose="02020603050405020304" pitchFamily="18" charset="0"/>
                <a:cs typeface="Times New Roman" panose="02020603050405020304" pitchFamily="18" charset="0"/>
              </a:rPr>
              <a:t>Encourage education within our congregations and in our communities to advocate for alternatives to single use plastics, whether through mitigation efforts and campaigns or by supporting local and state bans on single use plastics, and </a:t>
            </a:r>
          </a:p>
          <a:p>
            <a:pPr marL="342900" marR="0" lvl="0" indent="-342900">
              <a:spcBef>
                <a:spcPts val="0"/>
              </a:spcBef>
              <a:spcAft>
                <a:spcPts val="0"/>
              </a:spcAft>
              <a:buFont typeface="+mj-lt"/>
              <a:buAutoNum type="arabicPeriod"/>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kern="0" dirty="0">
                <a:effectLst/>
                <a:latin typeface="TimesNewRomanPSMT"/>
                <a:ea typeface="Times New Roman" panose="02020603050405020304" pitchFamily="18" charset="0"/>
                <a:cs typeface="Times New Roman" panose="02020603050405020304" pitchFamily="18" charset="0"/>
              </a:rPr>
              <a:t>Encourage all settings of the Church to determine the best pathway forward for strategies and actions to mitigate plastic pollution, using as examples the following resources: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80801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6DCA4-277B-FC64-12B8-55EC635DC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522AF-7834-EE18-0319-137AB36B9158}"/>
              </a:ext>
            </a:extLst>
          </p:cNvPr>
          <p:cNvSpPr>
            <a:spLocks noGrp="1"/>
          </p:cNvSpPr>
          <p:nvPr>
            <p:ph type="title"/>
          </p:nvPr>
        </p:nvSpPr>
        <p:spPr/>
        <p:txBody>
          <a:bodyPr/>
          <a:lstStyle/>
          <a:p>
            <a:r>
              <a:rPr lang="en-US" dirty="0"/>
              <a:t>On Becoming Free from Plastic Pollution</a:t>
            </a:r>
          </a:p>
        </p:txBody>
      </p:sp>
      <p:sp>
        <p:nvSpPr>
          <p:cNvPr id="3" name="Content Placeholder 2">
            <a:extLst>
              <a:ext uri="{FF2B5EF4-FFF2-40B4-BE49-F238E27FC236}">
                <a16:creationId xmlns:a16="http://schemas.microsoft.com/office/drawing/2014/main" id="{3CD6EC25-6623-4D81-0DC6-382AAC08812F}"/>
              </a:ext>
            </a:extLst>
          </p:cNvPr>
          <p:cNvSpPr>
            <a:spLocks noGrp="1"/>
          </p:cNvSpPr>
          <p:nvPr>
            <p:ph idx="1"/>
          </p:nvPr>
        </p:nvSpPr>
        <p:spPr>
          <a:xfrm>
            <a:off x="1154954" y="2007151"/>
            <a:ext cx="9867542" cy="4473161"/>
          </a:xfrm>
        </p:spPr>
        <p:txBody>
          <a:bodyPr>
            <a:normAutofit lnSpcReduction="10000"/>
          </a:bodyPr>
          <a:lstStyle/>
          <a:p>
            <a:r>
              <a:rPr lang="en-US" sz="2800" dirty="0"/>
              <a:t>Top Level Recommendations (2)</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Reduce the use of single-use plastics and packaging.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Commend all settings of the church to join in possible opportunities for participation in addressing plastic pollution including to: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Acknowledge that accommodations in expectations need to be made for certain impacted groups such as those who are disabled or unhoused.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Encourage people in all settings to speak truth to the public square against plastic pollution of our planet.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09199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4BBC5-D115-B5E5-3866-7C3FF9212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83240-D7D2-B9D6-FC99-956DE0487186}"/>
              </a:ext>
            </a:extLst>
          </p:cNvPr>
          <p:cNvSpPr>
            <a:spLocks noGrp="1"/>
          </p:cNvSpPr>
          <p:nvPr>
            <p:ph type="title"/>
          </p:nvPr>
        </p:nvSpPr>
        <p:spPr/>
        <p:txBody>
          <a:bodyPr/>
          <a:lstStyle/>
          <a:p>
            <a:r>
              <a:rPr lang="en-US" dirty="0"/>
              <a:t>On Becoming Free from Plastic Pollution</a:t>
            </a:r>
          </a:p>
        </p:txBody>
      </p:sp>
      <p:sp>
        <p:nvSpPr>
          <p:cNvPr id="3" name="Content Placeholder 2">
            <a:extLst>
              <a:ext uri="{FF2B5EF4-FFF2-40B4-BE49-F238E27FC236}">
                <a16:creationId xmlns:a16="http://schemas.microsoft.com/office/drawing/2014/main" id="{1C1AFD41-24C2-F982-353B-8054024236C2}"/>
              </a:ext>
            </a:extLst>
          </p:cNvPr>
          <p:cNvSpPr>
            <a:spLocks noGrp="1"/>
          </p:cNvSpPr>
          <p:nvPr>
            <p:ph idx="1"/>
          </p:nvPr>
        </p:nvSpPr>
        <p:spPr>
          <a:xfrm>
            <a:off x="1154954" y="2007151"/>
            <a:ext cx="9867542" cy="4473161"/>
          </a:xfrm>
        </p:spPr>
        <p:txBody>
          <a:bodyPr>
            <a:normAutofit fontScale="92500" lnSpcReduction="10000"/>
          </a:bodyPr>
          <a:lstStyle/>
          <a:p>
            <a:r>
              <a:rPr lang="en-US" sz="2800" dirty="0"/>
              <a:t>Rationale (1) Background</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600" kern="0" dirty="0">
                <a:effectLst/>
                <a:latin typeface="TimesNewRomanPSMT"/>
                <a:ea typeface="Times New Roman" panose="02020603050405020304" pitchFamily="18" charset="0"/>
                <a:cs typeface="Times New Roman" panose="02020603050405020304" pitchFamily="18" charset="0"/>
              </a:rPr>
              <a:t>The 222nd General Assembly overwhelmingly agreed that “caring for God’s creation” should be part of our constitution</a:t>
            </a:r>
          </a:p>
          <a:p>
            <a:pPr marL="342900" marR="0" lvl="0" indent="-342900">
              <a:spcBef>
                <a:spcPts val="0"/>
              </a:spcBef>
              <a:spcAft>
                <a:spcPts val="0"/>
              </a:spcAft>
              <a:buFont typeface="+mj-lt"/>
              <a:buAutoNum type="arabicPeriod"/>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600" kern="0" dirty="0">
                <a:effectLst/>
                <a:latin typeface="TimesNewRomanPSMT"/>
                <a:ea typeface="Times New Roman" panose="02020603050405020304" pitchFamily="18" charset="0"/>
                <a:cs typeface="Times New Roman" panose="02020603050405020304" pitchFamily="18" charset="0"/>
              </a:rPr>
              <a:t>In 2023, our sisters and brothers in the UCC General Synod passed the overture “Free from Plastic Pollution: A Resolution of Witness”. We overture the 226th General Assembly to join them</a:t>
            </a:r>
          </a:p>
          <a:p>
            <a:pPr marL="342900" marR="0" lvl="0" indent="-342900">
              <a:spcBef>
                <a:spcPts val="0"/>
              </a:spcBef>
              <a:spcAft>
                <a:spcPts val="0"/>
              </a:spcAft>
              <a:buFont typeface="+mj-lt"/>
              <a:buAutoNum type="arabicPeriod"/>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600" kern="0" dirty="0">
                <a:effectLst/>
                <a:latin typeface="Times New Roman" panose="02020603050405020304" pitchFamily="18" charset="0"/>
                <a:ea typeface="Times New Roman" panose="02020603050405020304" pitchFamily="18" charset="0"/>
              </a:rPr>
              <a:t>The PC(USA) General Assembly has affirmed that creation care is a fundamental part of who we are as Presbyterians:</a:t>
            </a:r>
          </a:p>
          <a:p>
            <a:pPr lvl="1" indent="-342900">
              <a:spcBef>
                <a:spcPts val="0"/>
              </a:spcBef>
              <a:buFont typeface="+mj-lt"/>
              <a:buAutoNum type="arabicPeriod"/>
            </a:pPr>
            <a:r>
              <a:rPr lang="en-US" sz="2600" i="1" kern="0" dirty="0">
                <a:effectLst/>
                <a:latin typeface="Times New Roman" panose="02020603050405020304" pitchFamily="18" charset="0"/>
                <a:ea typeface="Times New Roman" panose="02020603050405020304" pitchFamily="18" charset="0"/>
              </a:rPr>
              <a:t>In Genesis 2:15, God places Adam in the garden “to serve it and to preserve it” (Dr. William P. Brown, Columbia Theological Seminary) </a:t>
            </a:r>
            <a:endParaRPr lang="en-US" sz="2600" dirty="0"/>
          </a:p>
          <a:p>
            <a:endParaRPr lang="en-US" dirty="0"/>
          </a:p>
        </p:txBody>
      </p:sp>
    </p:spTree>
    <p:extLst>
      <p:ext uri="{BB962C8B-B14F-4D97-AF65-F5344CB8AC3E}">
        <p14:creationId xmlns:p14="http://schemas.microsoft.com/office/powerpoint/2010/main" val="334984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CD6F2-116C-67D9-CCBD-2B5A10C2D1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35ED3-1E2D-A06B-7ADC-14F9C75DFE97}"/>
              </a:ext>
            </a:extLst>
          </p:cNvPr>
          <p:cNvSpPr>
            <a:spLocks noGrp="1"/>
          </p:cNvSpPr>
          <p:nvPr>
            <p:ph idx="1"/>
          </p:nvPr>
        </p:nvSpPr>
        <p:spPr>
          <a:xfrm>
            <a:off x="1154954" y="2007151"/>
            <a:ext cx="9867542" cy="4473161"/>
          </a:xfrm>
        </p:spPr>
        <p:txBody>
          <a:bodyPr>
            <a:normAutofit/>
          </a:bodyPr>
          <a:lstStyle/>
          <a:p>
            <a:r>
              <a:rPr lang="en-US" sz="2800" dirty="0"/>
              <a:t>Rationale (2) God’s People Cry Out</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Water from disposable water bottles contains about 240,000 nanoparticles per liter. </a:t>
            </a:r>
          </a:p>
          <a:p>
            <a:pPr marL="457200" marR="0" lvl="0" indent="-457200">
              <a:spcBef>
                <a:spcPts val="0"/>
              </a:spcBef>
              <a:spcAft>
                <a:spcPts val="0"/>
              </a:spcAft>
              <a:buFont typeface="+mj-lt"/>
              <a:buAutoNum type="arabicPeriod" startAt="4"/>
            </a:pPr>
            <a:endParaRPr lang="en-US" sz="2400" kern="0" dirty="0">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Plastics in our bodies can have serious impacts on our health and inhaled plastics have been correlated with lung inflammation, shortness of breath and a higher risk of lung cancer. </a:t>
            </a:r>
          </a:p>
          <a:p>
            <a:pPr marL="457200" marR="0" lvl="0" indent="-457200">
              <a:spcBef>
                <a:spcPts val="0"/>
              </a:spcBef>
              <a:spcAft>
                <a:spcPts val="0"/>
              </a:spcAft>
              <a:buFont typeface="+mj-lt"/>
              <a:buAutoNum type="arabicPeriod" startAt="4"/>
            </a:pPr>
            <a:endParaRPr lang="en-US" sz="2400" kern="0" dirty="0">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These impacts disproportionately fall on vulnerable and disadvantaged communities.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5" name="Picture 4" descr="A factory at night with smoke coming out of it&#10;&#10;Description automatically generated">
            <a:extLst>
              <a:ext uri="{FF2B5EF4-FFF2-40B4-BE49-F238E27FC236}">
                <a16:creationId xmlns:a16="http://schemas.microsoft.com/office/drawing/2014/main" id="{6D895954-4B38-8C3B-7067-EB5E3FBB6CF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21826" y="1"/>
            <a:ext cx="4370173" cy="2515116"/>
          </a:xfrm>
          <a:prstGeom prst="rect">
            <a:avLst/>
          </a:prstGeom>
        </p:spPr>
      </p:pic>
    </p:spTree>
    <p:extLst>
      <p:ext uri="{BB962C8B-B14F-4D97-AF65-F5344CB8AC3E}">
        <p14:creationId xmlns:p14="http://schemas.microsoft.com/office/powerpoint/2010/main" val="290741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D1693-C30B-510A-6443-EEFEDC7666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E711A-647C-6AAA-3637-FED83E884EC3}"/>
              </a:ext>
            </a:extLst>
          </p:cNvPr>
          <p:cNvSpPr>
            <a:spLocks noGrp="1"/>
          </p:cNvSpPr>
          <p:nvPr>
            <p:ph idx="1"/>
          </p:nvPr>
        </p:nvSpPr>
        <p:spPr>
          <a:xfrm>
            <a:off x="1154954" y="2007151"/>
            <a:ext cx="9867542" cy="4473161"/>
          </a:xfrm>
        </p:spPr>
        <p:txBody>
          <a:bodyPr>
            <a:normAutofit/>
          </a:bodyPr>
          <a:lstStyle/>
          <a:p>
            <a:r>
              <a:rPr lang="en-US" sz="2800" dirty="0"/>
              <a:t>Rationale (3) The Earth Cries Out</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7"/>
            </a:pPr>
            <a:r>
              <a:rPr lang="en-US" sz="2400" kern="0" dirty="0">
                <a:effectLst/>
                <a:latin typeface="TimesNewRomanPSMT"/>
                <a:ea typeface="Times New Roman" panose="02020603050405020304" pitchFamily="18" charset="0"/>
                <a:cs typeface="Times New Roman" panose="02020603050405020304" pitchFamily="18" charset="0"/>
              </a:rPr>
              <a:t>430 million tons of plastic is produced yearly </a:t>
            </a:r>
          </a:p>
          <a:p>
            <a:pPr marL="457200" marR="0" lvl="0" indent="-457200">
              <a:spcBef>
                <a:spcPts val="0"/>
              </a:spcBef>
              <a:spcAft>
                <a:spcPts val="0"/>
              </a:spcAft>
              <a:buFont typeface="+mj-lt"/>
              <a:buAutoNum type="arabicPeriod" startAt="7"/>
            </a:pPr>
            <a:endParaRPr lang="en-US" sz="2400" kern="0" dirty="0">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7"/>
            </a:pPr>
            <a:r>
              <a:rPr lang="en-US" sz="2400" kern="0" dirty="0">
                <a:effectLst/>
                <a:latin typeface="TimesNewRomanPSMT"/>
                <a:ea typeface="Times New Roman" panose="02020603050405020304" pitchFamily="18" charset="0"/>
                <a:cs typeface="Times New Roman" panose="02020603050405020304" pitchFamily="18" charset="0"/>
              </a:rPr>
              <a:t>11 billion metric tons of plastic produced in the last century, surpassing the biomass of all animals on earth. </a:t>
            </a:r>
          </a:p>
          <a:p>
            <a:pPr marL="457200" marR="0" lvl="0" indent="-457200">
              <a:spcBef>
                <a:spcPts val="0"/>
              </a:spcBef>
              <a:spcAft>
                <a:spcPts val="0"/>
              </a:spcAft>
              <a:buFont typeface="+mj-lt"/>
              <a:buAutoNum type="arabicPeriod" startAt="7"/>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7"/>
            </a:pPr>
            <a:r>
              <a:rPr lang="en-US" sz="2400" kern="0" dirty="0">
                <a:effectLst/>
                <a:latin typeface="TimesNewRomanPSMT"/>
                <a:ea typeface="Times New Roman" panose="02020603050405020304" pitchFamily="18" charset="0"/>
                <a:cs typeface="Times New Roman" panose="02020603050405020304" pitchFamily="18" charset="0"/>
              </a:rPr>
              <a:t>Think that your plastic is being recycled? Think again. Despite efforts to convince people recycling is effective, only 9% of the plastic ever produced has been recycled, and 19% has been incinerated. </a:t>
            </a:r>
            <a:endParaRPr lang="en-US" dirty="0"/>
          </a:p>
          <a:p>
            <a:endParaRPr lang="en-US" dirty="0"/>
          </a:p>
        </p:txBody>
      </p:sp>
      <p:pic>
        <p:nvPicPr>
          <p:cNvPr id="5" name="Picture 4" descr="People on the beach with many garbage&#10;&#10;Description automatically generated">
            <a:extLst>
              <a:ext uri="{FF2B5EF4-FFF2-40B4-BE49-F238E27FC236}">
                <a16:creationId xmlns:a16="http://schemas.microsoft.com/office/drawing/2014/main" id="{C1913C85-1810-53F1-D3F3-483EFA105F73}"/>
              </a:ext>
            </a:extLst>
          </p:cNvPr>
          <p:cNvPicPr>
            <a:picLocks noChangeAspect="1"/>
          </p:cNvPicPr>
          <p:nvPr/>
        </p:nvPicPr>
        <p:blipFill>
          <a:blip r:embed="rId2"/>
          <a:stretch>
            <a:fillRect/>
          </a:stretch>
        </p:blipFill>
        <p:spPr>
          <a:xfrm>
            <a:off x="7376491" y="0"/>
            <a:ext cx="4815509" cy="3210339"/>
          </a:xfrm>
          <a:prstGeom prst="rect">
            <a:avLst/>
          </a:prstGeom>
        </p:spPr>
      </p:pic>
    </p:spTree>
    <p:extLst>
      <p:ext uri="{BB962C8B-B14F-4D97-AF65-F5344CB8AC3E}">
        <p14:creationId xmlns:p14="http://schemas.microsoft.com/office/powerpoint/2010/main" val="217711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9D9A1-34C2-7BB8-5D0D-D6888A1DD8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0D1F9-EAEC-A839-D040-06414A250D5C}"/>
              </a:ext>
            </a:extLst>
          </p:cNvPr>
          <p:cNvSpPr>
            <a:spLocks noGrp="1"/>
          </p:cNvSpPr>
          <p:nvPr>
            <p:ph idx="1"/>
          </p:nvPr>
        </p:nvSpPr>
        <p:spPr>
          <a:xfrm>
            <a:off x="1154954" y="2007151"/>
            <a:ext cx="9867542" cy="4473161"/>
          </a:xfrm>
        </p:spPr>
        <p:txBody>
          <a:bodyPr>
            <a:normAutofit fontScale="92500" lnSpcReduction="10000"/>
          </a:bodyPr>
          <a:lstStyle/>
          <a:p>
            <a:r>
              <a:rPr lang="en-US" sz="2800" dirty="0"/>
              <a:t>Rationale (4) The Climate Cries Out</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10"/>
            </a:pPr>
            <a:r>
              <a:rPr lang="en-US" sz="2400" kern="0" dirty="0">
                <a:effectLst/>
                <a:latin typeface="TimesNewRomanPSMT"/>
                <a:ea typeface="Times New Roman" panose="02020603050405020304" pitchFamily="18" charset="0"/>
                <a:cs typeface="Times New Roman" panose="02020603050405020304" pitchFamily="18" charset="0"/>
              </a:rPr>
              <a:t>~ 99% of plastic comes from fossil fuels, generating 3.4% of global greenhouse gas emissions</a:t>
            </a:r>
          </a:p>
          <a:p>
            <a:pPr marL="457200" marR="0" lvl="0" indent="-457200">
              <a:spcBef>
                <a:spcPts val="0"/>
              </a:spcBef>
              <a:spcAft>
                <a:spcPts val="0"/>
              </a:spcAft>
              <a:buFont typeface="+mj-lt"/>
              <a:buAutoNum type="arabicPeriod" startAt="10"/>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indent="-457200">
              <a:spcBef>
                <a:spcPts val="0"/>
              </a:spcBef>
              <a:buFont typeface="+mj-lt"/>
              <a:buAutoNum type="arabicPeriod" startAt="10"/>
            </a:pPr>
            <a:r>
              <a:rPr lang="en-US" sz="2400" kern="0" dirty="0">
                <a:effectLst/>
                <a:latin typeface="TimesNewRomanPSMT"/>
                <a:ea typeface="Times New Roman" panose="02020603050405020304" pitchFamily="18" charset="0"/>
                <a:cs typeface="Times New Roman" panose="02020603050405020304" pitchFamily="18" charset="0"/>
              </a:rPr>
              <a:t>Petrochemical companies have undertaken a massive increase in plastic production referred to as “Plan B for the fossil fuel industry” to expand use of plastics and increase demand for fracked gas and work to weaken legislation and international treaties.</a:t>
            </a:r>
          </a:p>
          <a:p>
            <a:pPr marL="457200" marR="0" lvl="0" indent="-457200">
              <a:spcBef>
                <a:spcPts val="0"/>
              </a:spcBef>
              <a:spcAft>
                <a:spcPts val="0"/>
              </a:spcAft>
              <a:buFont typeface="+mj-lt"/>
              <a:buAutoNum type="arabicPeriod" startAt="10"/>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10"/>
            </a:pPr>
            <a:r>
              <a:rPr lang="en-US" sz="2400" kern="0" dirty="0">
                <a:effectLst/>
                <a:latin typeface="TimesNewRomanPSMT"/>
                <a:ea typeface="Times New Roman" panose="02020603050405020304" pitchFamily="18" charset="0"/>
                <a:cs typeface="Times New Roman" panose="02020603050405020304" pitchFamily="18" charset="0"/>
              </a:rPr>
              <a:t>Leaked methane, has 28 times more impact on warming the climate than CO</a:t>
            </a:r>
            <a:r>
              <a:rPr lang="en-US" sz="2400" kern="0" baseline="-25000" dirty="0">
                <a:effectLst/>
                <a:latin typeface="TimesNewRomanPSMT"/>
                <a:ea typeface="Times New Roman" panose="02020603050405020304" pitchFamily="18" charset="0"/>
                <a:cs typeface="Times New Roman" panose="02020603050405020304" pitchFamily="18" charset="0"/>
              </a:rPr>
              <a:t>2</a:t>
            </a:r>
            <a:r>
              <a:rPr lang="en-US" sz="2400" kern="0" dirty="0">
                <a:effectLst/>
                <a:latin typeface="TimesNewRomanPSMT"/>
                <a:ea typeface="Times New Roman" panose="02020603050405020304" pitchFamily="18" charset="0"/>
                <a:cs typeface="Times New Roman" panose="02020603050405020304" pitchFamily="18" charset="0"/>
              </a:rPr>
              <a:t> and is responsible for ~ 30% of the rise in global temperatures </a:t>
            </a:r>
          </a:p>
          <a:p>
            <a:pPr marL="457200" marR="0" lvl="0" indent="-457200">
              <a:spcBef>
                <a:spcPts val="0"/>
              </a:spcBef>
              <a:spcAft>
                <a:spcPts val="0"/>
              </a:spcAft>
              <a:buFont typeface="+mj-lt"/>
              <a:buAutoNum type="arabicPeriod" startAt="10"/>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10"/>
            </a:pPr>
            <a:r>
              <a:rPr lang="en-US" sz="2400" kern="0" dirty="0">
                <a:effectLst/>
                <a:latin typeface="TimesNewRomanPSMT"/>
                <a:ea typeface="Times New Roman" panose="02020603050405020304" pitchFamily="18" charset="0"/>
                <a:cs typeface="Times New Roman" panose="02020603050405020304" pitchFamily="18" charset="0"/>
              </a:rPr>
              <a:t>2023 was the warmest year on record, by far. </a:t>
            </a:r>
          </a:p>
        </p:txBody>
      </p:sp>
      <p:pic>
        <p:nvPicPr>
          <p:cNvPr id="5" name="Picture 4" descr="A graph of different colored lines&#10;&#10;Description automatically generated">
            <a:extLst>
              <a:ext uri="{FF2B5EF4-FFF2-40B4-BE49-F238E27FC236}">
                <a16:creationId xmlns:a16="http://schemas.microsoft.com/office/drawing/2014/main" id="{155B7EA1-13B9-D108-FE5B-2F93459D08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72400" y="0"/>
            <a:ext cx="4419600" cy="2651760"/>
          </a:xfrm>
          <a:prstGeom prst="rect">
            <a:avLst/>
          </a:prstGeom>
        </p:spPr>
      </p:pic>
      <p:sp>
        <p:nvSpPr>
          <p:cNvPr id="6" name="TextBox 5">
            <a:extLst>
              <a:ext uri="{FF2B5EF4-FFF2-40B4-BE49-F238E27FC236}">
                <a16:creationId xmlns:a16="http://schemas.microsoft.com/office/drawing/2014/main" id="{BD7EE62F-4394-C4A8-9EDA-43A61B5E2DE0}"/>
              </a:ext>
            </a:extLst>
          </p:cNvPr>
          <p:cNvSpPr txBox="1"/>
          <p:nvPr/>
        </p:nvSpPr>
        <p:spPr>
          <a:xfrm>
            <a:off x="11195222" y="358346"/>
            <a:ext cx="697627" cy="369332"/>
          </a:xfrm>
          <a:prstGeom prst="rect">
            <a:avLst/>
          </a:prstGeom>
          <a:noFill/>
        </p:spPr>
        <p:txBody>
          <a:bodyPr wrap="none" rtlCol="0">
            <a:spAutoFit/>
          </a:bodyPr>
          <a:lstStyle/>
          <a:p>
            <a:r>
              <a:rPr lang="en-US" dirty="0"/>
              <a:t>2023</a:t>
            </a:r>
          </a:p>
        </p:txBody>
      </p:sp>
    </p:spTree>
    <p:extLst>
      <p:ext uri="{BB962C8B-B14F-4D97-AF65-F5344CB8AC3E}">
        <p14:creationId xmlns:p14="http://schemas.microsoft.com/office/powerpoint/2010/main" val="61043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11BA-2B69-739A-E579-1078C3195D4B}"/>
            </a:ext>
          </a:extLst>
        </p:cNvPr>
        <p:cNvGrpSpPr/>
        <p:nvPr/>
      </p:nvGrpSpPr>
      <p:grpSpPr>
        <a:xfrm>
          <a:off x="0" y="0"/>
          <a:ext cx="0" cy="0"/>
          <a:chOff x="0" y="0"/>
          <a:chExt cx="0" cy="0"/>
        </a:xfrm>
      </p:grpSpPr>
      <p:pic>
        <p:nvPicPr>
          <p:cNvPr id="7" name="Picture 6" descr="A close-up of a blue water surface&#10;&#10;Description automatically generated">
            <a:extLst>
              <a:ext uri="{FF2B5EF4-FFF2-40B4-BE49-F238E27FC236}">
                <a16:creationId xmlns:a16="http://schemas.microsoft.com/office/drawing/2014/main" id="{D7E0A714-E034-442C-CB40-3D57131B85C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2A046752-CC74-10A0-77E0-80B10476D28F}"/>
              </a:ext>
            </a:extLst>
          </p:cNvPr>
          <p:cNvSpPr/>
          <p:nvPr/>
        </p:nvSpPr>
        <p:spPr>
          <a:xfrm>
            <a:off x="548296" y="402164"/>
            <a:ext cx="11220369" cy="6312207"/>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79C17C7-B24C-C232-F893-3F05BA42AD1E}"/>
              </a:ext>
            </a:extLst>
          </p:cNvPr>
          <p:cNvSpPr>
            <a:spLocks noGrp="1"/>
          </p:cNvSpPr>
          <p:nvPr>
            <p:ph idx="1"/>
          </p:nvPr>
        </p:nvSpPr>
        <p:spPr>
          <a:xfrm>
            <a:off x="1154954" y="2007151"/>
            <a:ext cx="9867542" cy="4473161"/>
          </a:xfrm>
        </p:spPr>
        <p:txBody>
          <a:bodyPr>
            <a:normAutofit/>
          </a:bodyPr>
          <a:lstStyle/>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114300" lvl="1" indent="0">
              <a:spcBef>
                <a:spcPts val="0"/>
              </a:spcBef>
              <a:buNone/>
            </a:pP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God placed Adam in </a:t>
            </a:r>
          </a:p>
          <a:p>
            <a:pPr marL="114300" lvl="1" indent="0">
              <a:spcBef>
                <a:spcPts val="0"/>
              </a:spcBef>
              <a:buNone/>
            </a:pP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the garden to serve it </a:t>
            </a:r>
          </a:p>
          <a:p>
            <a:pPr marL="114300" lvl="1" indent="0">
              <a:spcBef>
                <a:spcPts val="0"/>
              </a:spcBef>
              <a:buNone/>
            </a:pP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and to preserve it. </a:t>
            </a:r>
          </a:p>
          <a:p>
            <a:pPr marL="114300" lvl="1" indent="0">
              <a:spcBef>
                <a:spcPts val="0"/>
              </a:spcBef>
              <a:buNone/>
            </a:pPr>
            <a:endParaRPr lang="en-US" sz="30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114300" lvl="1" indent="0">
              <a:spcBef>
                <a:spcPts val="0"/>
              </a:spcBef>
              <a:buNone/>
            </a:pP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It is time for the Presbyterian Church (USA) to preserve creation by becoming free from plastic pollution.</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waterfall surrounded by rocks and trees&#10;&#10;Description automatically generated">
            <a:extLst>
              <a:ext uri="{FF2B5EF4-FFF2-40B4-BE49-F238E27FC236}">
                <a16:creationId xmlns:a16="http://schemas.microsoft.com/office/drawing/2014/main" id="{D2E66359-56F4-8593-4CC7-75E1B5B2532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28054" y="0"/>
            <a:ext cx="7063946" cy="3958914"/>
          </a:xfrm>
          <a:prstGeom prst="rect">
            <a:avLst/>
          </a:prstGeom>
        </p:spPr>
      </p:pic>
    </p:spTree>
    <p:extLst>
      <p:ext uri="{BB962C8B-B14F-4D97-AF65-F5344CB8AC3E}">
        <p14:creationId xmlns:p14="http://schemas.microsoft.com/office/powerpoint/2010/main" val="3302151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149</TotalTime>
  <Words>618</Words>
  <Application>Microsoft Macintosh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Century Gothic</vt:lpstr>
      <vt:lpstr>HelveticaNeue</vt:lpstr>
      <vt:lpstr>Times New Roman</vt:lpstr>
      <vt:lpstr>TimesNewRomanPSMT</vt:lpstr>
      <vt:lpstr>Wingdings 3</vt:lpstr>
      <vt:lpstr>Ion Boardroom</vt:lpstr>
      <vt:lpstr>On Becoming Free from Plastic Pollution</vt:lpstr>
      <vt:lpstr>On Becoming Free from Plastic Pollution</vt:lpstr>
      <vt:lpstr>On Becoming Free from Plastic Pollution</vt:lpstr>
      <vt:lpstr>On Becoming Free from Plastic Pollution</vt:lpstr>
      <vt:lpstr>On Becoming Free from Plastic Pollution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Eakin</dc:creator>
  <cp:lastModifiedBy>Mark Eakin</cp:lastModifiedBy>
  <cp:revision>5</cp:revision>
  <dcterms:created xsi:type="dcterms:W3CDTF">2024-01-24T20:48:14Z</dcterms:created>
  <dcterms:modified xsi:type="dcterms:W3CDTF">2024-01-25T00:58:25Z</dcterms:modified>
</cp:coreProperties>
</file>