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1"/>
  </p:notesMasterIdLst>
  <p:sldIdLst>
    <p:sldId id="331" r:id="rId2"/>
    <p:sldId id="327" r:id="rId3"/>
    <p:sldId id="265" r:id="rId4"/>
    <p:sldId id="319" r:id="rId5"/>
    <p:sldId id="266" r:id="rId6"/>
    <p:sldId id="272" r:id="rId7"/>
    <p:sldId id="275" r:id="rId8"/>
    <p:sldId id="329" r:id="rId9"/>
    <p:sldId id="269" r:id="rId10"/>
    <p:sldId id="256" r:id="rId11"/>
    <p:sldId id="257" r:id="rId12"/>
    <p:sldId id="258" r:id="rId13"/>
    <p:sldId id="259" r:id="rId14"/>
    <p:sldId id="260" r:id="rId15"/>
    <p:sldId id="261" r:id="rId16"/>
    <p:sldId id="262" r:id="rId17"/>
    <p:sldId id="263" r:id="rId18"/>
    <p:sldId id="264" r:id="rId19"/>
    <p:sldId id="332" r:id="rId20"/>
  </p:sldIdLst>
  <p:sldSz cx="9144000" cy="5143500" type="screen16x9"/>
  <p:notesSz cx="6858000" cy="9144000"/>
  <p:embeddedFontLst>
    <p:embeddedFont>
      <p:font typeface="Gill Sans MT" panose="020B0502020104020203" pitchFamily="34"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6A9D9A-85AB-4798-939A-7098F6832147}">
  <a:tblStyle styleId="{BF6A9D9A-85AB-4798-939A-7098F6832147}"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notesViewPr>
    <p:cSldViewPr snapToGrid="0">
      <p:cViewPr>
        <p:scale>
          <a:sx n="176" d="100"/>
          <a:sy n="176" d="100"/>
        </p:scale>
        <p:origin x="758" y="-76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750304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pcc.ch/report/ar5/wg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pa.gov/home/exit-ep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science.  Our carbon emissions are going up. Temperatures are following and the world is setting getting not just warm, it is getting hotter. Records are being broken year after year.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37F1A4-5295-DB4E-B575-2ADDA9D80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32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just the US. Disasters are happening all over the planet and getting worse. People are losing their homes. Prolonged droughts are causing thousands to migrate north from central America to the US. Birds are disappearing. People are dying. Insurance rates are unaffordable in Florida. We are leaving our children with an unsafe future.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37F1A4-5295-DB4E-B575-2ADDA9D80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0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Source: </a:t>
            </a:r>
            <a:r>
              <a:rPr lang="en-US" b="0" i="0" dirty="0">
                <a:solidFill>
                  <a:srgbClr val="005EA2"/>
                </a:solidFill>
                <a:effectLst/>
                <a:latin typeface="Source Sans Pro Web"/>
                <a:hlinkClick r:id="rId3"/>
              </a:rPr>
              <a:t>IPCC (2014)</a:t>
            </a:r>
            <a:r>
              <a:rPr lang="en-US" b="0" i="0" dirty="0">
                <a:solidFill>
                  <a:srgbClr val="1B1B1B"/>
                </a:solidFill>
                <a:effectLst/>
                <a:latin typeface="Source Sans Pro Web"/>
              </a:rPr>
              <a:t> </a:t>
            </a:r>
            <a:r>
              <a:rPr lang="en-US" b="0" i="0" dirty="0">
                <a:solidFill>
                  <a:srgbClr val="005EA2"/>
                </a:solidFill>
                <a:effectLst/>
                <a:latin typeface="Source Sans Pro Web"/>
                <a:hlinkClick r:id="rId4"/>
              </a:rPr>
              <a:t>Exit</a:t>
            </a:r>
            <a:r>
              <a:rPr lang="en-US" b="0" i="0" dirty="0">
                <a:solidFill>
                  <a:srgbClr val="1B1B1B"/>
                </a:solidFill>
                <a:effectLst/>
                <a:latin typeface="Source Sans Pro Web"/>
              </a:rPr>
              <a:t> based on global emissions from 2010. Details about the sources included in these estimates can be found in the </a:t>
            </a:r>
            <a:r>
              <a:rPr lang="en-US" b="0" i="1" dirty="0">
                <a:solidFill>
                  <a:srgbClr val="1A4480"/>
                </a:solidFill>
                <a:effectLst/>
                <a:latin typeface="Source Sans Pro Web"/>
                <a:hlinkClick r:id="rId3"/>
              </a:rPr>
              <a:t>Contribution of Working Group III to the Fifth Assessment Report of the Intergovernmental Panel on Climate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37F1A4-5295-DB4E-B575-2ADDA9D80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2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5cea38648a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5cea38648a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rPr>
              <a:t> </a:t>
            </a:r>
            <a:r>
              <a:rPr lang="en"/>
              <a:t>Models show that our current policies don’t get us where we need to go</a:t>
            </a:r>
            <a:endParaRPr/>
          </a:p>
          <a:p>
            <a:pPr marL="0" lvl="0" indent="0" algn="l" rtl="0">
              <a:spcBef>
                <a:spcPts val="0"/>
              </a:spcBef>
              <a:spcAft>
                <a:spcPts val="0"/>
              </a:spcAft>
              <a:buNone/>
            </a:pPr>
            <a:endParaRPr/>
          </a:p>
          <a:p>
            <a:pPr marL="0" lvl="0" indent="0" algn="l" rtl="0">
              <a:spcBef>
                <a:spcPts val="0"/>
              </a:spcBef>
              <a:spcAft>
                <a:spcPts val="0"/>
              </a:spcAft>
              <a:buNone/>
            </a:pPr>
            <a:r>
              <a:rPr lang="en"/>
              <a:t>If you look at this graph, the red line shows the path we were on before the Inflation Reduction Act passed--we would reduce our emissions by about 27% by 2030.  With the IRA (the green line) models suggest we could reach a 40% reduction.</a:t>
            </a:r>
            <a:endParaRPr/>
          </a:p>
          <a:p>
            <a:pPr marL="0" lvl="0" indent="0" algn="l" rtl="0">
              <a:spcBef>
                <a:spcPts val="0"/>
              </a:spcBef>
              <a:spcAft>
                <a:spcPts val="0"/>
              </a:spcAft>
              <a:buNone/>
            </a:pPr>
            <a:endParaRPr/>
          </a:p>
          <a:p>
            <a:pPr marL="0" lvl="0" indent="0" algn="l" rtl="0">
              <a:spcBef>
                <a:spcPts val="0"/>
              </a:spcBef>
              <a:spcAft>
                <a:spcPts val="0"/>
              </a:spcAft>
              <a:buNone/>
            </a:pPr>
            <a:r>
              <a:rPr lang="en"/>
              <a:t>The Paris Agreement and IPCC target is for 50% by 2030.  And then we need to continue to work to get to net zero by 2050.  </a:t>
            </a:r>
            <a:endParaRPr/>
          </a:p>
          <a:p>
            <a:pPr marL="0" lvl="0" indent="0" algn="l" rtl="0">
              <a:spcBef>
                <a:spcPts val="0"/>
              </a:spcBef>
              <a:spcAft>
                <a:spcPts val="0"/>
              </a:spcAft>
              <a:buNone/>
            </a:pPr>
            <a:endParaRPr/>
          </a:p>
          <a:p>
            <a:pPr marL="0" lvl="0" indent="0" algn="l" rtl="0">
              <a:spcBef>
                <a:spcPts val="0"/>
              </a:spcBef>
              <a:spcAft>
                <a:spcPts val="0"/>
              </a:spcAft>
              <a:buNone/>
            </a:pPr>
            <a:r>
              <a:rPr lang="en"/>
              <a:t>And these policies primarily affect just US emissions.  What about the rest of the world?  Climate change is </a:t>
            </a:r>
            <a:r>
              <a:rPr lang="en" b="1"/>
              <a:t>a global issue</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So how do we bridge that gap?  Economists, the UN, modelers, and scores of others support a </a:t>
            </a:r>
            <a:r>
              <a:rPr lang="en">
                <a:solidFill>
                  <a:srgbClr val="FF0000"/>
                </a:solidFill>
              </a:rPr>
              <a:t>policy mechanism with three parts (1)</a:t>
            </a:r>
            <a:r>
              <a:rPr lang="en"/>
              <a:t>carbon pollution fee, </a:t>
            </a:r>
            <a:r>
              <a:rPr lang="en">
                <a:solidFill>
                  <a:srgbClr val="FF0000"/>
                </a:solidFill>
              </a:rPr>
              <a:t>(2)</a:t>
            </a:r>
            <a:r>
              <a:rPr lang="en"/>
              <a:t> with a rebate/cashback, and </a:t>
            </a:r>
            <a:r>
              <a:rPr lang="en">
                <a:solidFill>
                  <a:srgbClr val="FF0000"/>
                </a:solidFill>
              </a:rPr>
              <a:t>(3)</a:t>
            </a:r>
            <a:r>
              <a:rPr lang="en"/>
              <a:t> a border adjustment as a key strategy in closing the gap. </a:t>
            </a:r>
            <a:r>
              <a:rPr lang="en">
                <a:solidFill>
                  <a:srgbClr val="FF0000"/>
                </a:solidFill>
              </a:rPr>
              <a:t>[optional- Lynn added red to help make this clear for audience]</a:t>
            </a:r>
            <a:endParaRPr>
              <a:solidFill>
                <a:srgbClr val="FF0000"/>
              </a:solidFill>
            </a:endParaRPr>
          </a:p>
        </p:txBody>
      </p:sp>
    </p:spTree>
    <p:extLst>
      <p:ext uri="{BB962C8B-B14F-4D97-AF65-F5344CB8AC3E}">
        <p14:creationId xmlns:p14="http://schemas.microsoft.com/office/powerpoint/2010/main" val="145556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37F1A4-5295-DB4E-B575-2ADDA9D80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81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is a call for our denomination to lead the fight against climate change by removing our financial support from this industry.  Climate change is real.  It is happening now and the breadth of its destruction is terrifying. To continue to fund it is immoral.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37F1A4-5295-DB4E-B575-2ADDA9D80E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24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6963C29-28D6-9B43-AF59-054E7AAF007D}"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31634472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63C29-28D6-9B43-AF59-054E7AAF007D}"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226278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63C29-28D6-9B43-AF59-054E7AAF007D}"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318280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1720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63C29-28D6-9B43-AF59-054E7AAF007D}"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268909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963C29-28D6-9B43-AF59-054E7AAF007D}"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29679652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6963C29-28D6-9B43-AF59-054E7AAF007D}" type="datetimeFigureOut">
              <a:rPr lang="en-US" smtClean="0"/>
              <a:t>1/26/2024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187759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66963C29-28D6-9B43-AF59-054E7AAF007D}"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89161-F66B-5E43-A88B-61A36A416CA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963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63C29-28D6-9B43-AF59-054E7AAF007D}"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300958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63C29-28D6-9B43-AF59-054E7AAF007D}"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45889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66963C29-28D6-9B43-AF59-054E7AAF007D}" type="datetimeFigureOut">
              <a:rPr lang="en-US" smtClean="0"/>
              <a:t>1/26/2024</a:t>
            </a:fld>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172298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6963C29-28D6-9B43-AF59-054E7AAF007D}" type="datetimeFigureOut">
              <a:rPr lang="en-US" smtClean="0"/>
              <a:t>1/26/2024</a:t>
            </a:fld>
            <a:endParaRPr lang="en-US"/>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C989161-F66B-5E43-A88B-61A36A416CAF}" type="slidenum">
              <a:rPr lang="en-US" smtClean="0"/>
              <a:t>‹#›</a:t>
            </a:fld>
            <a:endParaRPr lang="en-US"/>
          </a:p>
        </p:txBody>
      </p:sp>
    </p:spTree>
    <p:extLst>
      <p:ext uri="{BB962C8B-B14F-4D97-AF65-F5344CB8AC3E}">
        <p14:creationId xmlns:p14="http://schemas.microsoft.com/office/powerpoint/2010/main" val="24031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66963C29-28D6-9B43-AF59-054E7AAF007D}" type="datetimeFigureOut">
              <a:rPr lang="en-US" smtClean="0"/>
              <a:t>1/26/2024</a:t>
            </a:fld>
            <a:endParaRPr lang="en-US"/>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0C989161-F66B-5E43-A88B-61A36A416CAF}" type="slidenum">
              <a:rPr lang="en-US" smtClean="0"/>
              <a:t>‹#›</a:t>
            </a:fld>
            <a:endParaRPr lang="en-US"/>
          </a:p>
        </p:txBody>
      </p:sp>
    </p:spTree>
    <p:extLst>
      <p:ext uri="{BB962C8B-B14F-4D97-AF65-F5344CB8AC3E}">
        <p14:creationId xmlns:p14="http://schemas.microsoft.com/office/powerpoint/2010/main" val="6624955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8881"/>
            <a:ext cx="9144000" cy="1454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09D3CB-5B52-EA31-B7D1-82BDE37B0F2E}"/>
              </a:ext>
            </a:extLst>
          </p:cNvPr>
          <p:cNvSpPr>
            <a:spLocks noGrp="1"/>
          </p:cNvSpPr>
          <p:nvPr>
            <p:ph type="ctrTitle"/>
          </p:nvPr>
        </p:nvSpPr>
        <p:spPr>
          <a:xfrm>
            <a:off x="1200150" y="3201961"/>
            <a:ext cx="6743700" cy="1538606"/>
          </a:xfrm>
        </p:spPr>
        <p:txBody>
          <a:bodyPr>
            <a:normAutofit/>
          </a:bodyPr>
          <a:lstStyle/>
          <a:p>
            <a:r>
              <a:rPr lang="en-US" sz="2400" b="1" dirty="0"/>
              <a:t>Overture Presentation</a:t>
            </a:r>
            <a:br>
              <a:rPr lang="en-US" sz="2400" b="1" dirty="0"/>
            </a:br>
            <a:r>
              <a:rPr lang="en-US" sz="2400" b="1" dirty="0"/>
              <a:t>moderated by Rev. Bruce Gillette</a:t>
            </a:r>
          </a:p>
        </p:txBody>
      </p:sp>
      <p:sp>
        <p:nvSpPr>
          <p:cNvPr id="3" name="Subtitle 2">
            <a:extLst>
              <a:ext uri="{FF2B5EF4-FFF2-40B4-BE49-F238E27FC236}">
                <a16:creationId xmlns:a16="http://schemas.microsoft.com/office/drawing/2014/main" id="{F1F381F9-7B7A-CBBF-4AC0-4F40D1885293}"/>
              </a:ext>
            </a:extLst>
          </p:cNvPr>
          <p:cNvSpPr>
            <a:spLocks noGrp="1"/>
          </p:cNvSpPr>
          <p:nvPr>
            <p:ph type="subTitle" idx="1"/>
          </p:nvPr>
        </p:nvSpPr>
        <p:spPr>
          <a:xfrm>
            <a:off x="2021395" y="4266401"/>
            <a:ext cx="5101209" cy="402094"/>
          </a:xfrm>
        </p:spPr>
        <p:txBody>
          <a:bodyPr>
            <a:normAutofit/>
          </a:bodyPr>
          <a:lstStyle/>
          <a:p>
            <a:r>
              <a:rPr lang="en-US" sz="1400" dirty="0">
                <a:solidFill>
                  <a:srgbClr val="FFFFFF"/>
                </a:solidFill>
              </a:rPr>
              <a:t>M</a:t>
            </a:r>
          </a:p>
        </p:txBody>
      </p:sp>
      <p:pic>
        <p:nvPicPr>
          <p:cNvPr id="4" name="Google Shape;325;p44">
            <a:extLst>
              <a:ext uri="{FF2B5EF4-FFF2-40B4-BE49-F238E27FC236}">
                <a16:creationId xmlns:a16="http://schemas.microsoft.com/office/drawing/2014/main" id="{0ABF873D-74AF-5C55-AB7A-A3D7A4EE3876}"/>
              </a:ext>
            </a:extLst>
          </p:cNvPr>
          <p:cNvPicPr preferRelativeResize="0">
            <a:picLocks/>
          </p:cNvPicPr>
          <p:nvPr/>
        </p:nvPicPr>
        <p:blipFill>
          <a:blip r:embed="rId2"/>
          <a:stretch>
            <a:fillRect/>
          </a:stretch>
        </p:blipFill>
        <p:spPr>
          <a:xfrm>
            <a:off x="2096019" y="480058"/>
            <a:ext cx="4951960" cy="2475980"/>
          </a:xfrm>
          <a:prstGeom prst="rect">
            <a:avLst/>
          </a:prstGeom>
          <a:noFill/>
        </p:spPr>
      </p:pic>
      <p:sp>
        <p:nvSpPr>
          <p:cNvPr id="8" name="Subtitle 7">
            <a:extLst>
              <a:ext uri="{FF2B5EF4-FFF2-40B4-BE49-F238E27FC236}">
                <a16:creationId xmlns:a16="http://schemas.microsoft.com/office/drawing/2014/main" id="{35D9A78B-BE62-8ECA-9489-569A21F426A7}"/>
              </a:ext>
            </a:extLst>
          </p:cNvPr>
          <p:cNvSpPr>
            <a:spLocks noGrp="1"/>
          </p:cNvSpPr>
          <p:nvPr>
            <p:ph type="subTitle" idx="1"/>
          </p:nvPr>
        </p:nvSpPr>
        <p:spPr>
          <a:xfrm>
            <a:off x="2021396" y="2956038"/>
            <a:ext cx="5101209" cy="1238291"/>
          </a:xfrm>
        </p:spPr>
        <p:txBody>
          <a:bodyPr/>
          <a:lstStyle/>
          <a:p>
            <a:r>
              <a:rPr lang="en-US" dirty="0"/>
              <a:t>OOO</a:t>
            </a:r>
          </a:p>
        </p:txBody>
      </p:sp>
    </p:spTree>
    <p:extLst>
      <p:ext uri="{BB962C8B-B14F-4D97-AF65-F5344CB8AC3E}">
        <p14:creationId xmlns:p14="http://schemas.microsoft.com/office/powerpoint/2010/main" val="14314949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5F41-9156-A46D-100B-9C0B6FCE919D}"/>
              </a:ext>
            </a:extLst>
          </p:cNvPr>
          <p:cNvSpPr>
            <a:spLocks noGrp="1"/>
          </p:cNvSpPr>
          <p:nvPr>
            <p:ph type="ctrTitle"/>
          </p:nvPr>
        </p:nvSpPr>
        <p:spPr>
          <a:xfrm>
            <a:off x="1143000" y="653654"/>
            <a:ext cx="6858000" cy="2223337"/>
          </a:xfrm>
        </p:spPr>
        <p:txBody>
          <a:bodyPr>
            <a:normAutofit fontScale="90000"/>
          </a:bodyPr>
          <a:lstStyle/>
          <a:p>
            <a:r>
              <a:rPr lang="en-US" b="1" dirty="0"/>
              <a:t>Explanation:</a:t>
            </a:r>
            <a:br>
              <a:rPr lang="en-US" b="1" dirty="0"/>
            </a:br>
            <a:r>
              <a:rPr lang="en-US" b="1" dirty="0"/>
              <a:t>Overture on Removal of Investments in and Subsidies for Fossil Fuels</a:t>
            </a:r>
            <a:br>
              <a:rPr lang="en-US" b="1" dirty="0"/>
            </a:br>
            <a:endParaRPr lang="en-US" b="1" dirty="0"/>
          </a:p>
        </p:txBody>
      </p:sp>
      <p:sp>
        <p:nvSpPr>
          <p:cNvPr id="3" name="Subtitle 2">
            <a:extLst>
              <a:ext uri="{FF2B5EF4-FFF2-40B4-BE49-F238E27FC236}">
                <a16:creationId xmlns:a16="http://schemas.microsoft.com/office/drawing/2014/main" id="{3EFC7213-950B-A81F-8C0A-2DFE559AF4FE}"/>
              </a:ext>
            </a:extLst>
          </p:cNvPr>
          <p:cNvSpPr>
            <a:spLocks noGrp="1"/>
          </p:cNvSpPr>
          <p:nvPr>
            <p:ph type="subTitle" idx="1"/>
          </p:nvPr>
        </p:nvSpPr>
        <p:spPr>
          <a:xfrm>
            <a:off x="1143000" y="3161860"/>
            <a:ext cx="6858000" cy="1241822"/>
          </a:xfrm>
        </p:spPr>
        <p:txBody>
          <a:bodyPr>
            <a:normAutofit lnSpcReduction="10000"/>
          </a:bodyPr>
          <a:lstStyle/>
          <a:p>
            <a:r>
              <a:rPr lang="en-US"/>
              <a:t>Pam McVety</a:t>
            </a:r>
          </a:p>
          <a:p>
            <a:r>
              <a:rPr lang="en-US"/>
              <a:t>Elder First Presbyterian Church Tallahassee</a:t>
            </a:r>
          </a:p>
          <a:p>
            <a:r>
              <a:rPr lang="en-US"/>
              <a:t>Florida Presbytery</a:t>
            </a:r>
          </a:p>
          <a:p>
            <a:r>
              <a:rPr lang="en-US"/>
              <a:t>January 24, 2024</a:t>
            </a:r>
          </a:p>
        </p:txBody>
      </p:sp>
    </p:spTree>
    <p:extLst>
      <p:ext uri="{BB962C8B-B14F-4D97-AF65-F5344CB8AC3E}">
        <p14:creationId xmlns:p14="http://schemas.microsoft.com/office/powerpoint/2010/main" val="194895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1E18-93B0-4CF3-A057-D10F8E7D4247}"/>
              </a:ext>
            </a:extLst>
          </p:cNvPr>
          <p:cNvSpPr>
            <a:spLocks noGrp="1"/>
          </p:cNvSpPr>
          <p:nvPr>
            <p:ph type="title"/>
          </p:nvPr>
        </p:nvSpPr>
        <p:spPr>
          <a:xfrm>
            <a:off x="1673352" y="171451"/>
            <a:ext cx="5924027" cy="1243012"/>
          </a:xfrm>
        </p:spPr>
        <p:txBody>
          <a:bodyPr>
            <a:normAutofit fontScale="90000"/>
          </a:bodyPr>
          <a:lstStyle/>
          <a:p>
            <a:br>
              <a:rPr lang="en-US" b="1" dirty="0"/>
            </a:br>
            <a:r>
              <a:rPr lang="en-US" b="1" dirty="0"/>
              <a:t>Overture summary in three Sentences</a:t>
            </a:r>
            <a:br>
              <a:rPr lang="en-US" dirty="0"/>
            </a:br>
            <a:endParaRPr lang="en-US" dirty="0"/>
          </a:p>
        </p:txBody>
      </p:sp>
      <p:sp>
        <p:nvSpPr>
          <p:cNvPr id="3" name="Content Placeholder 2">
            <a:extLst>
              <a:ext uri="{FF2B5EF4-FFF2-40B4-BE49-F238E27FC236}">
                <a16:creationId xmlns:a16="http://schemas.microsoft.com/office/drawing/2014/main" id="{B322990C-303C-3859-8694-46B9EF1A2D68}"/>
              </a:ext>
            </a:extLst>
          </p:cNvPr>
          <p:cNvSpPr>
            <a:spLocks noGrp="1"/>
          </p:cNvSpPr>
          <p:nvPr>
            <p:ph idx="1"/>
          </p:nvPr>
        </p:nvSpPr>
        <p:spPr>
          <a:xfrm>
            <a:off x="246460" y="1640330"/>
            <a:ext cx="8701088" cy="3331719"/>
          </a:xfrm>
        </p:spPr>
        <p:txBody>
          <a:bodyPr>
            <a:normAutofit fontScale="92500"/>
          </a:bodyPr>
          <a:lstStyle/>
          <a:p>
            <a:pPr marL="257175" indent="-257175">
              <a:buFont typeface="+mj-lt"/>
              <a:buAutoNum type="arabicPeriod"/>
            </a:pPr>
            <a:r>
              <a:rPr lang="en-US" sz="1900" b="1" dirty="0">
                <a:latin typeface="Arial" panose="020B0604020202020204" pitchFamily="34" charset="0"/>
                <a:cs typeface="Arial" panose="020B0604020202020204" pitchFamily="34" charset="0"/>
              </a:rPr>
              <a:t>Fossil Fuels should be Prohibited Investments: </a:t>
            </a:r>
            <a:r>
              <a:rPr lang="en-US" sz="1900" dirty="0">
                <a:latin typeface="Arial" panose="020B0604020202020204" pitchFamily="34" charset="0"/>
                <a:cs typeface="Arial" panose="020B0604020202020204" pitchFamily="34" charset="0"/>
              </a:rPr>
              <a:t>Calls for Presbyterian entities to </a:t>
            </a:r>
            <a:r>
              <a:rPr lang="en-US" sz="1900" u="sng" dirty="0">
                <a:latin typeface="Arial" panose="020B0604020202020204" pitchFamily="34" charset="0"/>
                <a:cs typeface="Arial" panose="020B0604020202020204" pitchFamily="34" charset="0"/>
              </a:rPr>
              <a:t>quickly remove </a:t>
            </a:r>
            <a:r>
              <a:rPr lang="en-US" sz="1900" dirty="0">
                <a:latin typeface="Arial" panose="020B0604020202020204" pitchFamily="34" charset="0"/>
                <a:cs typeface="Arial" panose="020B0604020202020204" pitchFamily="34" charset="0"/>
              </a:rPr>
              <a:t>the entirety of their financial investments </a:t>
            </a:r>
            <a:r>
              <a:rPr lang="en-US" sz="1900" u="sng" dirty="0">
                <a:latin typeface="Arial" panose="020B0604020202020204" pitchFamily="34" charset="0"/>
                <a:cs typeface="Arial" panose="020B0604020202020204" pitchFamily="34" charset="0"/>
              </a:rPr>
              <a:t>from the fossil fuel industry </a:t>
            </a:r>
            <a:r>
              <a:rPr lang="en-US" sz="1900" dirty="0">
                <a:latin typeface="Arial" panose="020B0604020202020204" pitchFamily="34" charset="0"/>
                <a:cs typeface="Arial" panose="020B0604020202020204" pitchFamily="34" charset="0"/>
              </a:rPr>
              <a:t>using a 1984 divestment strategy that says that </a:t>
            </a:r>
            <a:r>
              <a:rPr lang="en-US" sz="1900" u="sng" dirty="0">
                <a:latin typeface="Arial" panose="020B0604020202020204" pitchFamily="34" charset="0"/>
                <a:cs typeface="Arial" panose="020B0604020202020204" pitchFamily="34" charset="0"/>
              </a:rPr>
              <a:t>certain industries are incompatible with our Christian values</a:t>
            </a:r>
            <a:r>
              <a:rPr lang="en-US" sz="1900" dirty="0">
                <a:latin typeface="Arial" panose="020B0604020202020204" pitchFamily="34" charset="0"/>
                <a:cs typeface="Arial" panose="020B0604020202020204" pitchFamily="34" charset="0"/>
              </a:rPr>
              <a:t> and should be </a:t>
            </a:r>
            <a:r>
              <a:rPr lang="en-US" sz="1900" u="sng" dirty="0">
                <a:latin typeface="Arial" panose="020B0604020202020204" pitchFamily="34" charset="0"/>
                <a:cs typeface="Arial" panose="020B0604020202020204" pitchFamily="34" charset="0"/>
              </a:rPr>
              <a:t>prohibited investments</a:t>
            </a:r>
            <a:r>
              <a:rPr lang="en-US" sz="1900" dirty="0">
                <a:latin typeface="Arial" panose="020B0604020202020204" pitchFamily="34" charset="0"/>
                <a:cs typeface="Arial" panose="020B0604020202020204" pitchFamily="34" charset="0"/>
              </a:rPr>
              <a:t>.</a:t>
            </a:r>
          </a:p>
          <a:p>
            <a:pPr marL="257175" indent="-257175">
              <a:buFont typeface="+mj-lt"/>
              <a:buAutoNum type="arabicPeriod"/>
            </a:pPr>
            <a:r>
              <a:rPr lang="en-US" sz="1900" b="1" dirty="0">
                <a:latin typeface="Arial" panose="020B0604020202020204" pitchFamily="34" charset="0"/>
                <a:cs typeface="Arial" panose="020B0604020202020204" pitchFamily="34" charset="0"/>
              </a:rPr>
              <a:t>Fossil Fuels are Incompatible with Our Faith Teachings: </a:t>
            </a:r>
            <a:r>
              <a:rPr lang="en-US" sz="1900" dirty="0">
                <a:latin typeface="Arial" panose="020B0604020202020204" pitchFamily="34" charset="0"/>
                <a:cs typeface="Arial" panose="020B0604020202020204" pitchFamily="34" charset="0"/>
              </a:rPr>
              <a:t>It is a reminder that we are </a:t>
            </a:r>
            <a:r>
              <a:rPr lang="en-US" sz="1900" u="sng" dirty="0">
                <a:latin typeface="Arial" panose="020B0604020202020204" pitchFamily="34" charset="0"/>
                <a:cs typeface="Arial" panose="020B0604020202020204" pitchFamily="34" charset="0"/>
              </a:rPr>
              <a:t>called to follow Jesus’s teachings to love our neighbors and care for creation </a:t>
            </a:r>
            <a:r>
              <a:rPr lang="en-US" sz="1900" dirty="0">
                <a:latin typeface="Arial" panose="020B0604020202020204" pitchFamily="34" charset="0"/>
                <a:cs typeface="Arial" panose="020B0604020202020204" pitchFamily="34" charset="0"/>
              </a:rPr>
              <a:t>and that our continued financial support of the fossil fuel industry whose products are destroying the livability of the planet is not compatible with this.</a:t>
            </a:r>
          </a:p>
          <a:p>
            <a:pPr marL="257175" indent="-257175">
              <a:buFont typeface="+mj-lt"/>
              <a:buAutoNum type="arabicPeriod"/>
            </a:pPr>
            <a:r>
              <a:rPr lang="en-US" sz="1900" b="1" dirty="0">
                <a:latin typeface="Arial" panose="020B0604020202020204" pitchFamily="34" charset="0"/>
                <a:cs typeface="Arial" panose="020B0604020202020204" pitchFamily="34" charset="0"/>
              </a:rPr>
              <a:t>Shift to Renewable Energy</a:t>
            </a:r>
            <a:r>
              <a:rPr lang="en-US" sz="1900" dirty="0">
                <a:latin typeface="Arial" panose="020B0604020202020204" pitchFamily="34" charset="0"/>
                <a:cs typeface="Arial" panose="020B0604020202020204" pitchFamily="34" charset="0"/>
              </a:rPr>
              <a:t>: And that we can change our focus to do more to promote a cheaper, safer and healthier future that is free of fossil fuels, by </a:t>
            </a:r>
            <a:r>
              <a:rPr lang="en-US" sz="1900" u="sng" dirty="0">
                <a:latin typeface="Arial" panose="020B0604020202020204" pitchFamily="34" charset="0"/>
                <a:cs typeface="Arial" panose="020B0604020202020204" pitchFamily="34" charset="0"/>
              </a:rPr>
              <a:t>shifting our investments to renewable energy. </a:t>
            </a:r>
          </a:p>
          <a:p>
            <a:pPr marL="0" indent="0">
              <a:buNone/>
            </a:pPr>
            <a:endParaRPr lang="en-US" dirty="0"/>
          </a:p>
        </p:txBody>
      </p:sp>
    </p:spTree>
    <p:extLst>
      <p:ext uri="{BB962C8B-B14F-4D97-AF65-F5344CB8AC3E}">
        <p14:creationId xmlns:p14="http://schemas.microsoft.com/office/powerpoint/2010/main" val="362024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916B-CC4B-D3CC-BC01-E59E0AFE5FBD}"/>
              </a:ext>
            </a:extLst>
          </p:cNvPr>
          <p:cNvSpPr>
            <a:spLocks noGrp="1"/>
          </p:cNvSpPr>
          <p:nvPr>
            <p:ph type="title"/>
          </p:nvPr>
        </p:nvSpPr>
        <p:spPr/>
        <p:txBody>
          <a:bodyPr>
            <a:normAutofit fontScale="90000"/>
          </a:bodyPr>
          <a:lstStyle/>
          <a:p>
            <a:r>
              <a:rPr lang="en-US" b="1" dirty="0"/>
              <a:t>Reader’s Digest Version of the Overture</a:t>
            </a:r>
          </a:p>
        </p:txBody>
      </p:sp>
      <p:sp>
        <p:nvSpPr>
          <p:cNvPr id="3" name="Content Placeholder 2">
            <a:extLst>
              <a:ext uri="{FF2B5EF4-FFF2-40B4-BE49-F238E27FC236}">
                <a16:creationId xmlns:a16="http://schemas.microsoft.com/office/drawing/2014/main" id="{EB76655F-A8D7-3947-1D2F-017561074A16}"/>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There are six asks in this overture and  a rationale.</a:t>
            </a:r>
          </a:p>
          <a:p>
            <a:r>
              <a:rPr lang="en-US" sz="2400" dirty="0">
                <a:latin typeface="Arial" panose="020B0604020202020204" pitchFamily="34" charset="0"/>
                <a:cs typeface="Arial" panose="020B0604020202020204" pitchFamily="34" charset="0"/>
              </a:rPr>
              <a:t>This is a summary of each.</a:t>
            </a:r>
          </a:p>
          <a:p>
            <a:r>
              <a:rPr lang="en-US" sz="2400" dirty="0">
                <a:latin typeface="Arial" panose="020B0604020202020204" pitchFamily="34" charset="0"/>
                <a:cs typeface="Arial" panose="020B0604020202020204" pitchFamily="34" charset="0"/>
              </a:rPr>
              <a:t>You are encouraged to read the entire overture.</a:t>
            </a:r>
          </a:p>
          <a:p>
            <a:endParaRPr lang="en-US" dirty="0"/>
          </a:p>
        </p:txBody>
      </p:sp>
    </p:spTree>
    <p:extLst>
      <p:ext uri="{BB962C8B-B14F-4D97-AF65-F5344CB8AC3E}">
        <p14:creationId xmlns:p14="http://schemas.microsoft.com/office/powerpoint/2010/main" val="123994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7FE1-A199-0029-3492-033DE169126A}"/>
              </a:ext>
            </a:extLst>
          </p:cNvPr>
          <p:cNvSpPr>
            <a:spLocks noGrp="1"/>
          </p:cNvSpPr>
          <p:nvPr>
            <p:ph type="title"/>
          </p:nvPr>
        </p:nvSpPr>
        <p:spPr>
          <a:xfrm>
            <a:off x="1673352" y="233003"/>
            <a:ext cx="5797296" cy="891540"/>
          </a:xfrm>
        </p:spPr>
        <p:txBody>
          <a:bodyPr/>
          <a:lstStyle/>
          <a:p>
            <a:r>
              <a:rPr lang="en-US" b="1" dirty="0"/>
              <a:t>First Ask</a:t>
            </a:r>
          </a:p>
        </p:txBody>
      </p:sp>
      <p:sp>
        <p:nvSpPr>
          <p:cNvPr id="3" name="Content Placeholder 2">
            <a:extLst>
              <a:ext uri="{FF2B5EF4-FFF2-40B4-BE49-F238E27FC236}">
                <a16:creationId xmlns:a16="http://schemas.microsoft.com/office/drawing/2014/main" id="{A2CA8517-E859-CD2C-076C-F510A0BD63C8}"/>
              </a:ext>
            </a:extLst>
          </p:cNvPr>
          <p:cNvSpPr>
            <a:spLocks noGrp="1"/>
          </p:cNvSpPr>
          <p:nvPr>
            <p:ph idx="1"/>
          </p:nvPr>
        </p:nvSpPr>
        <p:spPr>
          <a:xfrm>
            <a:off x="753762" y="1286378"/>
            <a:ext cx="7698260" cy="3742822"/>
          </a:xfrm>
        </p:spPr>
        <p:txBody>
          <a:bodyPr>
            <a:noAutofit/>
          </a:bodyPr>
          <a:lstStyle/>
          <a:p>
            <a:r>
              <a:rPr lang="en-US" sz="2000" b="1" dirty="0">
                <a:latin typeface="Arial" panose="020B0604020202020204" pitchFamily="34" charset="0"/>
                <a:cs typeface="Arial" panose="020B0604020202020204" pitchFamily="34" charset="0"/>
              </a:rPr>
              <a:t>Ask:</a:t>
            </a:r>
            <a:r>
              <a:rPr lang="en-US" sz="2000" dirty="0">
                <a:latin typeface="Arial" panose="020B0604020202020204" pitchFamily="34" charset="0"/>
                <a:cs typeface="Arial" panose="020B0604020202020204" pitchFamily="34" charset="0"/>
              </a:rPr>
              <a:t> The denomination is asked to declare that continued support of the fossil fuel industry with the PCUSA’s investments violates the rights of all living things to exist and our biblical charge to care for creation and is irretrievably incompatible with the mission and goals of the Presbyterian Church.</a:t>
            </a:r>
          </a:p>
          <a:p>
            <a:r>
              <a:rPr lang="en-US" sz="2000" b="1" dirty="0">
                <a:latin typeface="Arial" panose="020B0604020202020204" pitchFamily="34" charset="0"/>
                <a:cs typeface="Arial" panose="020B0604020202020204" pitchFamily="34" charset="0"/>
              </a:rPr>
              <a:t>Rationale</a:t>
            </a:r>
            <a:r>
              <a:rPr lang="en-US" sz="2000" dirty="0">
                <a:latin typeface="Arial" panose="020B0604020202020204" pitchFamily="34" charset="0"/>
                <a:cs typeface="Arial" panose="020B0604020202020204" pitchFamily="34" charset="0"/>
              </a:rPr>
              <a:t>: Funding an industry that is destroying God’s creation is in direct conflict with all three statements above – the right of all living things to exist, our biblical charge to care for God’s creation and the mission and goals of the Presbyterian church to follow the teachings of Jesus Christ to love our neighbors and to take care of the least of these. </a:t>
            </a:r>
          </a:p>
        </p:txBody>
      </p:sp>
    </p:spTree>
    <p:extLst>
      <p:ext uri="{BB962C8B-B14F-4D97-AF65-F5344CB8AC3E}">
        <p14:creationId xmlns:p14="http://schemas.microsoft.com/office/powerpoint/2010/main" val="241501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DA50-E8CD-2545-200B-881A63C484CE}"/>
              </a:ext>
            </a:extLst>
          </p:cNvPr>
          <p:cNvSpPr>
            <a:spLocks noGrp="1"/>
          </p:cNvSpPr>
          <p:nvPr>
            <p:ph type="title"/>
          </p:nvPr>
        </p:nvSpPr>
        <p:spPr>
          <a:xfrm>
            <a:off x="1673352" y="122270"/>
            <a:ext cx="5797296" cy="891540"/>
          </a:xfrm>
        </p:spPr>
        <p:txBody>
          <a:bodyPr/>
          <a:lstStyle/>
          <a:p>
            <a:r>
              <a:rPr lang="en-US" b="1" dirty="0"/>
              <a:t>Second Ask</a:t>
            </a:r>
          </a:p>
        </p:txBody>
      </p:sp>
      <p:sp>
        <p:nvSpPr>
          <p:cNvPr id="3" name="Content Placeholder 2">
            <a:extLst>
              <a:ext uri="{FF2B5EF4-FFF2-40B4-BE49-F238E27FC236}">
                <a16:creationId xmlns:a16="http://schemas.microsoft.com/office/drawing/2014/main" id="{0437E303-FF3D-ACEA-D705-A4AB220167DA}"/>
              </a:ext>
            </a:extLst>
          </p:cNvPr>
          <p:cNvSpPr>
            <a:spLocks noGrp="1"/>
          </p:cNvSpPr>
          <p:nvPr>
            <p:ph idx="1"/>
          </p:nvPr>
        </p:nvSpPr>
        <p:spPr>
          <a:xfrm>
            <a:off x="778476" y="1339706"/>
            <a:ext cx="7587048" cy="3681524"/>
          </a:xfrm>
        </p:spPr>
        <p:txBody>
          <a:bodyPr>
            <a:noAutofit/>
          </a:bodyPr>
          <a:lstStyle/>
          <a:p>
            <a:r>
              <a:rPr lang="en-US" sz="2000" b="1" dirty="0">
                <a:latin typeface="Arial" panose="020B0604020202020204" pitchFamily="34" charset="0"/>
                <a:cs typeface="Arial" panose="020B0604020202020204" pitchFamily="34" charset="0"/>
              </a:rPr>
              <a:t>Ask:</a:t>
            </a:r>
            <a:r>
              <a:rPr lang="en-US" sz="2000" dirty="0">
                <a:latin typeface="Arial" panose="020B0604020202020204" pitchFamily="34" charset="0"/>
                <a:cs typeface="Arial" panose="020B0604020202020204" pitchFamily="34" charset="0"/>
              </a:rPr>
              <a:t> The overture asks for a declaration that all publicly traded companies whose primary source of income is from the exploration, development and production of fossil fuels are to be placed on the GA’s list of prohibited securities. </a:t>
            </a:r>
          </a:p>
          <a:p>
            <a:r>
              <a:rPr lang="en-US" sz="2000" b="1" dirty="0">
                <a:latin typeface="Arial" panose="020B0604020202020204" pitchFamily="34" charset="0"/>
                <a:cs typeface="Arial" panose="020B0604020202020204" pitchFamily="34" charset="0"/>
              </a:rPr>
              <a:t>Rationale: </a:t>
            </a:r>
            <a:r>
              <a:rPr lang="en-US" sz="2000" dirty="0">
                <a:latin typeface="Arial" panose="020B0604020202020204" pitchFamily="34" charset="0"/>
                <a:cs typeface="Arial" panose="020B0604020202020204" pitchFamily="34" charset="0"/>
              </a:rPr>
              <a:t> In 1984, the General Assembly approved a policy to list and exclude companies that are, because of their fundamental nature, irretrievably incompatible with the nature and purpose of the church.  They are called prohibited securities.  Fossil Fuel industry is such a company.</a:t>
            </a:r>
          </a:p>
        </p:txBody>
      </p:sp>
    </p:spTree>
    <p:extLst>
      <p:ext uri="{BB962C8B-B14F-4D97-AF65-F5344CB8AC3E}">
        <p14:creationId xmlns:p14="http://schemas.microsoft.com/office/powerpoint/2010/main" val="200011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0EAA-0186-6323-69D5-0E774C5ABCED}"/>
              </a:ext>
            </a:extLst>
          </p:cNvPr>
          <p:cNvSpPr>
            <a:spLocks noGrp="1"/>
          </p:cNvSpPr>
          <p:nvPr>
            <p:ph type="title"/>
          </p:nvPr>
        </p:nvSpPr>
        <p:spPr>
          <a:xfrm>
            <a:off x="1673352" y="263188"/>
            <a:ext cx="5797296" cy="891540"/>
          </a:xfrm>
        </p:spPr>
        <p:txBody>
          <a:bodyPr/>
          <a:lstStyle/>
          <a:p>
            <a:r>
              <a:rPr lang="en-US" b="1" dirty="0"/>
              <a:t>Third Ask</a:t>
            </a:r>
          </a:p>
        </p:txBody>
      </p:sp>
      <p:sp>
        <p:nvSpPr>
          <p:cNvPr id="3" name="Content Placeholder 2">
            <a:extLst>
              <a:ext uri="{FF2B5EF4-FFF2-40B4-BE49-F238E27FC236}">
                <a16:creationId xmlns:a16="http://schemas.microsoft.com/office/drawing/2014/main" id="{64C762B1-95CA-AA66-CF5D-3104B42F9D31}"/>
              </a:ext>
            </a:extLst>
          </p:cNvPr>
          <p:cNvSpPr>
            <a:spLocks noGrp="1"/>
          </p:cNvSpPr>
          <p:nvPr>
            <p:ph idx="1"/>
          </p:nvPr>
        </p:nvSpPr>
        <p:spPr>
          <a:xfrm>
            <a:off x="753761" y="1408507"/>
            <a:ext cx="7525265" cy="3583623"/>
          </a:xfrm>
        </p:spPr>
        <p:txBody>
          <a:bodyPr>
            <a:noAutofit/>
          </a:bodyPr>
          <a:lstStyle/>
          <a:p>
            <a:r>
              <a:rPr lang="en-US" sz="2000" b="1" dirty="0">
                <a:latin typeface="Arial" panose="020B0604020202020204" pitchFamily="34" charset="0"/>
                <a:cs typeface="Arial" panose="020B0604020202020204" pitchFamily="34" charset="0"/>
              </a:rPr>
              <a:t>Ask:  </a:t>
            </a:r>
            <a:r>
              <a:rPr lang="en-US" sz="2000" dirty="0">
                <a:latin typeface="Arial" panose="020B0604020202020204" pitchFamily="34" charset="0"/>
                <a:cs typeface="Arial" panose="020B0604020202020204" pitchFamily="34" charset="0"/>
              </a:rPr>
              <a:t>This identifies who is encouraged to align their investment decisions with this declaration with all due speed and diligence – All congregations, presbyteries, synods, the Board of Pensions and the Presbyterian Foundation, as well as individual church members and educational institutions. </a:t>
            </a:r>
          </a:p>
          <a:p>
            <a:r>
              <a:rPr lang="en-US" sz="2000" b="1" dirty="0">
                <a:latin typeface="Arial" panose="020B0604020202020204" pitchFamily="34" charset="0"/>
                <a:cs typeface="Arial" panose="020B0604020202020204" pitchFamily="34" charset="0"/>
              </a:rPr>
              <a:t>Rationale:</a:t>
            </a:r>
            <a:r>
              <a:rPr lang="en-US" sz="2000" dirty="0">
                <a:latin typeface="Arial" panose="020B0604020202020204" pitchFamily="34" charset="0"/>
                <a:cs typeface="Arial" panose="020B0604020202020204" pitchFamily="34" charset="0"/>
              </a:rPr>
              <a:t> It is well understood that financial support from multiple institutions such as faith institutions, banks, insurance companies, universities and others keeps the fossil fuel industry in the business of producing fossil fuels.  Doing this quickly is imperative as the impacts of our changing climate are happening faster and are more severe than predicted. </a:t>
            </a:r>
          </a:p>
        </p:txBody>
      </p:sp>
    </p:spTree>
    <p:extLst>
      <p:ext uri="{BB962C8B-B14F-4D97-AF65-F5344CB8AC3E}">
        <p14:creationId xmlns:p14="http://schemas.microsoft.com/office/powerpoint/2010/main" val="153771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A062-C0A9-9BC7-35A9-3A009183BAA2}"/>
              </a:ext>
            </a:extLst>
          </p:cNvPr>
          <p:cNvSpPr>
            <a:spLocks noGrp="1"/>
          </p:cNvSpPr>
          <p:nvPr>
            <p:ph type="title"/>
          </p:nvPr>
        </p:nvSpPr>
        <p:spPr>
          <a:xfrm>
            <a:off x="1673352" y="392710"/>
            <a:ext cx="5797296" cy="891540"/>
          </a:xfrm>
        </p:spPr>
        <p:txBody>
          <a:bodyPr/>
          <a:lstStyle/>
          <a:p>
            <a:r>
              <a:rPr lang="en-US" b="1" dirty="0"/>
              <a:t>Fourth Ask</a:t>
            </a:r>
          </a:p>
        </p:txBody>
      </p:sp>
      <p:sp>
        <p:nvSpPr>
          <p:cNvPr id="3" name="Content Placeholder 2">
            <a:extLst>
              <a:ext uri="{FF2B5EF4-FFF2-40B4-BE49-F238E27FC236}">
                <a16:creationId xmlns:a16="http://schemas.microsoft.com/office/drawing/2014/main" id="{5946B2FD-2229-A061-D6F9-1E0A5A433F47}"/>
              </a:ext>
            </a:extLst>
          </p:cNvPr>
          <p:cNvSpPr>
            <a:spLocks noGrp="1"/>
          </p:cNvSpPr>
          <p:nvPr>
            <p:ph idx="1"/>
          </p:nvPr>
        </p:nvSpPr>
        <p:spPr>
          <a:xfrm>
            <a:off x="605481" y="1621542"/>
            <a:ext cx="7599405" cy="3333517"/>
          </a:xfrm>
        </p:spPr>
        <p:txBody>
          <a:bodyPr>
            <a:noAutofit/>
          </a:bodyPr>
          <a:lstStyle/>
          <a:p>
            <a:r>
              <a:rPr lang="en-US" sz="2000" b="1" dirty="0">
                <a:latin typeface="Arial" panose="020B0604020202020204" pitchFamily="34" charset="0"/>
                <a:cs typeface="Arial" panose="020B0604020202020204" pitchFamily="34" charset="0"/>
              </a:rPr>
              <a:t>Ask:  </a:t>
            </a:r>
            <a:r>
              <a:rPr lang="en-US" sz="2000" dirty="0">
                <a:latin typeface="Arial" panose="020B0604020202020204" pitchFamily="34" charset="0"/>
                <a:cs typeface="Arial" panose="020B0604020202020204" pitchFamily="34" charset="0"/>
              </a:rPr>
              <a:t>This asks these entities to seek out investments in clean renewable energy companies.</a:t>
            </a:r>
          </a:p>
          <a:p>
            <a:r>
              <a:rPr lang="en-US" sz="2000" b="1" dirty="0">
                <a:latin typeface="Arial" panose="020B0604020202020204" pitchFamily="34" charset="0"/>
                <a:cs typeface="Arial" panose="020B0604020202020204" pitchFamily="34" charset="0"/>
              </a:rPr>
              <a:t>Rationale:</a:t>
            </a:r>
            <a:r>
              <a:rPr lang="en-US" sz="2000" dirty="0">
                <a:latin typeface="Arial" panose="020B0604020202020204" pitchFamily="34" charset="0"/>
                <a:cs typeface="Arial" panose="020B0604020202020204" pitchFamily="34" charset="0"/>
              </a:rPr>
              <a:t> Fossil fuels have served us well, but the world is now in the midst of the biggest transition it has ever experience in shifting to renewable energy. The costs of onshore wind and solar are </a:t>
            </a:r>
            <a:r>
              <a:rPr lang="en-US" sz="2000" dirty="0" err="1">
                <a:latin typeface="Arial" panose="020B0604020202020204" pitchFamily="34" charset="0"/>
                <a:cs typeface="Arial" panose="020B0604020202020204" pitchFamily="34" charset="0"/>
              </a:rPr>
              <a:t>are</a:t>
            </a:r>
            <a:r>
              <a:rPr lang="en-US" sz="2000" dirty="0">
                <a:latin typeface="Arial" panose="020B0604020202020204" pitchFamily="34" charset="0"/>
                <a:cs typeface="Arial" panose="020B0604020202020204" pitchFamily="34" charset="0"/>
              </a:rPr>
              <a:t> now the cheapest sources of energy on the planet and are safer, healthier and not subject to the price volatility or energy insecurity when conflicts breaks out like fossil fuels. Further they don’t have an existential down side the enormity of climate change.</a:t>
            </a:r>
          </a:p>
        </p:txBody>
      </p:sp>
    </p:spTree>
    <p:extLst>
      <p:ext uri="{BB962C8B-B14F-4D97-AF65-F5344CB8AC3E}">
        <p14:creationId xmlns:p14="http://schemas.microsoft.com/office/powerpoint/2010/main" val="200251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A18D-D6BD-480A-498E-0911C0DAFDF9}"/>
              </a:ext>
            </a:extLst>
          </p:cNvPr>
          <p:cNvSpPr>
            <a:spLocks noGrp="1"/>
          </p:cNvSpPr>
          <p:nvPr>
            <p:ph type="title"/>
          </p:nvPr>
        </p:nvSpPr>
        <p:spPr/>
        <p:txBody>
          <a:bodyPr/>
          <a:lstStyle/>
          <a:p>
            <a:r>
              <a:rPr lang="en-US" b="1" dirty="0"/>
              <a:t>Fifth Ask</a:t>
            </a:r>
          </a:p>
        </p:txBody>
      </p:sp>
      <p:sp>
        <p:nvSpPr>
          <p:cNvPr id="3" name="Content Placeholder 2">
            <a:extLst>
              <a:ext uri="{FF2B5EF4-FFF2-40B4-BE49-F238E27FC236}">
                <a16:creationId xmlns:a16="http://schemas.microsoft.com/office/drawing/2014/main" id="{C8703532-3775-F0A8-107D-F99868C9E507}"/>
              </a:ext>
            </a:extLst>
          </p:cNvPr>
          <p:cNvSpPr>
            <a:spLocks noGrp="1"/>
          </p:cNvSpPr>
          <p:nvPr>
            <p:ph idx="1"/>
          </p:nvPr>
        </p:nvSpPr>
        <p:spPr>
          <a:xfrm>
            <a:off x="864973" y="1978534"/>
            <a:ext cx="7611762" cy="2667607"/>
          </a:xfrm>
        </p:spPr>
        <p:txBody>
          <a:bodyPr>
            <a:noAutofit/>
          </a:bodyPr>
          <a:lstStyle/>
          <a:p>
            <a:r>
              <a:rPr lang="en-US" sz="2000" b="1" dirty="0">
                <a:latin typeface="Arial" panose="020B0604020202020204" pitchFamily="34" charset="0"/>
                <a:cs typeface="Arial" panose="020B0604020202020204" pitchFamily="34" charset="0"/>
              </a:rPr>
              <a:t> Ask: </a:t>
            </a:r>
            <a:r>
              <a:rPr lang="en-US" sz="2000" dirty="0">
                <a:latin typeface="Arial" panose="020B0604020202020204" pitchFamily="34" charset="0"/>
                <a:cs typeface="Arial" panose="020B0604020202020204" pitchFamily="34" charset="0"/>
              </a:rPr>
              <a:t>This asks the Board of Pensions and the Presbyterian Foundation and other investing entities to report back at the next GA on the steps taken to align their investments with the intent of this overture. </a:t>
            </a:r>
          </a:p>
          <a:p>
            <a:r>
              <a:rPr lang="en-US" sz="2000" b="1" dirty="0">
                <a:latin typeface="Arial" panose="020B0604020202020204" pitchFamily="34" charset="0"/>
                <a:cs typeface="Arial" panose="020B0604020202020204" pitchFamily="34" charset="0"/>
              </a:rPr>
              <a:t>Rationale: </a:t>
            </a:r>
            <a:r>
              <a:rPr lang="en-US" sz="2000" dirty="0">
                <a:latin typeface="Arial" panose="020B0604020202020204" pitchFamily="34" charset="0"/>
                <a:cs typeface="Arial" panose="020B0604020202020204" pitchFamily="34" charset="0"/>
              </a:rPr>
              <a:t>This is a simple reporting requirement, so we know the status of the denomination’s investments and whether any further action is required to align our investments with our values.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54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1E1B-77CE-87E3-DDD9-3B8922F19C19}"/>
              </a:ext>
            </a:extLst>
          </p:cNvPr>
          <p:cNvSpPr>
            <a:spLocks noGrp="1"/>
          </p:cNvSpPr>
          <p:nvPr>
            <p:ph type="title"/>
          </p:nvPr>
        </p:nvSpPr>
        <p:spPr/>
        <p:txBody>
          <a:bodyPr/>
          <a:lstStyle/>
          <a:p>
            <a:r>
              <a:rPr lang="en-US" b="1" dirty="0"/>
              <a:t>Sixth Ask</a:t>
            </a:r>
          </a:p>
        </p:txBody>
      </p:sp>
      <p:sp>
        <p:nvSpPr>
          <p:cNvPr id="3" name="Content Placeholder 2">
            <a:extLst>
              <a:ext uri="{FF2B5EF4-FFF2-40B4-BE49-F238E27FC236}">
                <a16:creationId xmlns:a16="http://schemas.microsoft.com/office/drawing/2014/main" id="{4C3A78C7-64F6-A066-68E2-854E0A3C544A}"/>
              </a:ext>
            </a:extLst>
          </p:cNvPr>
          <p:cNvSpPr>
            <a:spLocks noGrp="1"/>
          </p:cNvSpPr>
          <p:nvPr>
            <p:ph idx="1"/>
          </p:nvPr>
        </p:nvSpPr>
        <p:spPr>
          <a:xfrm>
            <a:off x="1186249" y="1978534"/>
            <a:ext cx="7080421" cy="2828244"/>
          </a:xfrm>
        </p:spPr>
        <p:txBody>
          <a:bodyPr>
            <a:noAutofit/>
          </a:bodyPr>
          <a:lstStyle/>
          <a:p>
            <a:r>
              <a:rPr lang="en-US" sz="2000" b="1" dirty="0">
                <a:latin typeface="Arial" panose="020B0604020202020204" pitchFamily="34" charset="0"/>
                <a:cs typeface="Arial" panose="020B0604020202020204" pitchFamily="34" charset="0"/>
              </a:rPr>
              <a:t>Ask: </a:t>
            </a:r>
            <a:r>
              <a:rPr lang="en-US" sz="2000" dirty="0">
                <a:latin typeface="Arial" panose="020B0604020202020204" pitchFamily="34" charset="0"/>
                <a:cs typeface="Arial" panose="020B0604020202020204" pitchFamily="34" charset="0"/>
              </a:rPr>
              <a:t>This asks the US government to end all subsidies to the fossil fuel industry. </a:t>
            </a:r>
          </a:p>
          <a:p>
            <a:r>
              <a:rPr lang="en-US" sz="2000" b="1" dirty="0">
                <a:latin typeface="Arial" panose="020B0604020202020204" pitchFamily="34" charset="0"/>
                <a:cs typeface="Arial" panose="020B0604020202020204" pitchFamily="34" charset="0"/>
              </a:rPr>
              <a:t>Rationale:</a:t>
            </a:r>
            <a:r>
              <a:rPr lang="en-US" sz="2000" dirty="0">
                <a:latin typeface="Arial" panose="020B0604020202020204" pitchFamily="34" charset="0"/>
                <a:cs typeface="Arial" panose="020B0604020202020204" pitchFamily="34" charset="0"/>
              </a:rPr>
              <a:t> It is estimated that our government’s subsidies to this industry total $10-50 billion per year.  We believe that our government should not subsiding the production of these emissions while it is spending billions to cut carbon emissions to address the climate crisis.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69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FD57-F4DB-2BC4-7132-0FE5BB8DB60C}"/>
              </a:ext>
            </a:extLst>
          </p:cNvPr>
          <p:cNvSpPr>
            <a:spLocks noGrp="1"/>
          </p:cNvSpPr>
          <p:nvPr>
            <p:ph type="title"/>
          </p:nvPr>
        </p:nvSpPr>
        <p:spPr>
          <a:xfrm>
            <a:off x="1673352" y="723519"/>
            <a:ext cx="5797296" cy="3922622"/>
          </a:xfrm>
        </p:spPr>
        <p:txBody>
          <a:bodyPr/>
          <a:lstStyle/>
          <a:p>
            <a:r>
              <a:rPr lang="en-US" dirty="0"/>
              <a:t>Questions and Discussion</a:t>
            </a:r>
          </a:p>
        </p:txBody>
      </p:sp>
      <p:sp>
        <p:nvSpPr>
          <p:cNvPr id="3" name="Content Placeholder 2">
            <a:extLst>
              <a:ext uri="{FF2B5EF4-FFF2-40B4-BE49-F238E27FC236}">
                <a16:creationId xmlns:a16="http://schemas.microsoft.com/office/drawing/2014/main" id="{E2EA7209-DC22-768F-FB93-2039DBB37C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5682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812C-A1D0-37E8-D0E3-0C014BEB103B}"/>
              </a:ext>
            </a:extLst>
          </p:cNvPr>
          <p:cNvSpPr>
            <a:spLocks noGrp="1"/>
          </p:cNvSpPr>
          <p:nvPr>
            <p:ph type="title"/>
          </p:nvPr>
        </p:nvSpPr>
        <p:spPr>
          <a:xfrm>
            <a:off x="1685924" y="225028"/>
            <a:ext cx="5965032" cy="1564481"/>
          </a:xfrm>
        </p:spPr>
        <p:txBody>
          <a:bodyPr>
            <a:noAutofit/>
          </a:bodyPr>
          <a:lstStyle/>
          <a:p>
            <a:br>
              <a:rPr lang="en-US" sz="2400" b="1" dirty="0"/>
            </a:br>
            <a:r>
              <a:rPr lang="en-US" sz="2400" b="1" dirty="0"/>
              <a:t>“removal of investments in and subsidies for fossil fuels”</a:t>
            </a:r>
          </a:p>
        </p:txBody>
      </p:sp>
      <p:sp>
        <p:nvSpPr>
          <p:cNvPr id="3" name="Content Placeholder 2">
            <a:extLst>
              <a:ext uri="{FF2B5EF4-FFF2-40B4-BE49-F238E27FC236}">
                <a16:creationId xmlns:a16="http://schemas.microsoft.com/office/drawing/2014/main" id="{2529E1E6-E8C8-C994-7BD4-8706C0847A7A}"/>
              </a:ext>
            </a:extLst>
          </p:cNvPr>
          <p:cNvSpPr>
            <a:spLocks noGrp="1"/>
          </p:cNvSpPr>
          <p:nvPr>
            <p:ph idx="1"/>
          </p:nvPr>
        </p:nvSpPr>
        <p:spPr>
          <a:xfrm>
            <a:off x="1673352" y="1978534"/>
            <a:ext cx="5977604" cy="2839126"/>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Introduction by Rev Fred Milligan</a:t>
            </a: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Explanation of each ask and its rationale by Pam McVety</a:t>
            </a: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Questions/Answers and Discussion </a:t>
            </a:r>
          </a:p>
        </p:txBody>
      </p:sp>
    </p:spTree>
    <p:extLst>
      <p:ext uri="{BB962C8B-B14F-4D97-AF65-F5344CB8AC3E}">
        <p14:creationId xmlns:p14="http://schemas.microsoft.com/office/powerpoint/2010/main" val="191333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D4B8-038B-5ACF-04C3-7D98810D84BD}"/>
              </a:ext>
            </a:extLst>
          </p:cNvPr>
          <p:cNvSpPr>
            <a:spLocks noGrp="1"/>
          </p:cNvSpPr>
          <p:nvPr>
            <p:ph type="ctrTitle"/>
          </p:nvPr>
        </p:nvSpPr>
        <p:spPr>
          <a:xfrm>
            <a:off x="1200150" y="81116"/>
            <a:ext cx="6743700" cy="1378941"/>
          </a:xfrm>
        </p:spPr>
        <p:txBody>
          <a:bodyPr>
            <a:normAutofit/>
          </a:bodyPr>
          <a:lstStyle/>
          <a:p>
            <a:r>
              <a:rPr lang="en-US" b="1" dirty="0">
                <a:latin typeface="Arial" panose="020B0604020202020204" pitchFamily="34" charset="0"/>
                <a:cs typeface="Arial" panose="020B0604020202020204" pitchFamily="34" charset="0"/>
              </a:rPr>
              <a:t>We are in the midst of a climate Crisis</a:t>
            </a:r>
          </a:p>
        </p:txBody>
      </p:sp>
      <p:pic>
        <p:nvPicPr>
          <p:cNvPr id="1026" name="Picture 2" descr="Go to Graphs page">
            <a:extLst>
              <a:ext uri="{FF2B5EF4-FFF2-40B4-BE49-F238E27FC236}">
                <a16:creationId xmlns:a16="http://schemas.microsoft.com/office/drawing/2014/main" id="{38CE9A83-BC77-33F8-4438-684B13E9A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6616"/>
            <a:ext cx="3492804" cy="1971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 to Maps page">
            <a:extLst>
              <a:ext uri="{FF2B5EF4-FFF2-40B4-BE49-F238E27FC236}">
                <a16:creationId xmlns:a16="http://schemas.microsoft.com/office/drawing/2014/main" id="{D8B4868A-A3D2-745D-AEC8-90002C607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349" y="1486616"/>
            <a:ext cx="3315438" cy="1864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una Loa CO2">
            <a:extLst>
              <a:ext uri="{FF2B5EF4-FFF2-40B4-BE49-F238E27FC236}">
                <a16:creationId xmlns:a16="http://schemas.microsoft.com/office/drawing/2014/main" id="{F327A4E0-C109-F4E9-D6AA-8D54DD486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986" y="3007552"/>
            <a:ext cx="2336104" cy="1752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ACB6FD-C6F8-235B-B81A-D5BF51BA419D}"/>
              </a:ext>
            </a:extLst>
          </p:cNvPr>
          <p:cNvSpPr txBox="1"/>
          <p:nvPr/>
        </p:nvSpPr>
        <p:spPr>
          <a:xfrm>
            <a:off x="3189223" y="4779148"/>
            <a:ext cx="2916439" cy="300082"/>
          </a:xfrm>
          <a:prstGeom prst="rect">
            <a:avLst/>
          </a:prstGeom>
          <a:noFill/>
        </p:spPr>
        <p:txBody>
          <a:bodyPr wrap="none" rtlCol="0">
            <a:spAutoFit/>
          </a:bodyPr>
          <a:lstStyle/>
          <a:p>
            <a:pPr defTabSz="342900">
              <a:buClrTx/>
            </a:pPr>
            <a:r>
              <a:rPr lang="en-US" sz="1350" kern="1200">
                <a:solidFill>
                  <a:srgbClr val="FFFFFF"/>
                </a:solidFill>
                <a:latin typeface="Gill Sans MT" panose="020B0502020104020203"/>
                <a:ea typeface="+mn-ea"/>
                <a:cs typeface="+mn-cs"/>
              </a:rPr>
              <a:t>Carbon dioxide </a:t>
            </a:r>
            <a:r>
              <a:rPr lang="en-US" sz="1350" kern="1200" dirty="0">
                <a:solidFill>
                  <a:srgbClr val="FFFFFF"/>
                </a:solidFill>
                <a:latin typeface="Gill Sans MT" panose="020B0502020104020203"/>
                <a:ea typeface="+mn-ea"/>
                <a:cs typeface="+mn-cs"/>
              </a:rPr>
              <a:t>emissions are going up</a:t>
            </a:r>
          </a:p>
        </p:txBody>
      </p:sp>
      <p:sp>
        <p:nvSpPr>
          <p:cNvPr id="6" name="TextBox 5">
            <a:extLst>
              <a:ext uri="{FF2B5EF4-FFF2-40B4-BE49-F238E27FC236}">
                <a16:creationId xmlns:a16="http://schemas.microsoft.com/office/drawing/2014/main" id="{157631CE-C2BF-43D5-B172-C97EB5A93F9A}"/>
              </a:ext>
            </a:extLst>
          </p:cNvPr>
          <p:cNvSpPr txBox="1"/>
          <p:nvPr/>
        </p:nvSpPr>
        <p:spPr>
          <a:xfrm>
            <a:off x="89778" y="3599829"/>
            <a:ext cx="3252430" cy="507831"/>
          </a:xfrm>
          <a:prstGeom prst="rect">
            <a:avLst/>
          </a:prstGeom>
          <a:noFill/>
        </p:spPr>
        <p:txBody>
          <a:bodyPr wrap="none" rtlCol="0">
            <a:spAutoFit/>
          </a:bodyPr>
          <a:lstStyle/>
          <a:p>
            <a:pPr algn="ctr" defTabSz="342900">
              <a:buClrTx/>
            </a:pPr>
            <a:r>
              <a:rPr lang="en-US" sz="1350" kern="1200" dirty="0">
                <a:solidFill>
                  <a:srgbClr val="FFFFFF"/>
                </a:solidFill>
                <a:latin typeface="Gill Sans MT" panose="020B0502020104020203"/>
                <a:ea typeface="+mn-ea"/>
                <a:cs typeface="+mn-cs"/>
              </a:rPr>
              <a:t>Temperatures are following  carbon dioxide</a:t>
            </a:r>
          </a:p>
          <a:p>
            <a:pPr algn="ctr" defTabSz="342900">
              <a:buClrTx/>
            </a:pPr>
            <a:r>
              <a:rPr lang="en-US" sz="1350" kern="1200" dirty="0">
                <a:solidFill>
                  <a:srgbClr val="FFFFFF"/>
                </a:solidFill>
                <a:latin typeface="Gill Sans MT" panose="020B0502020104020203"/>
                <a:ea typeface="+mn-ea"/>
                <a:cs typeface="+mn-cs"/>
              </a:rPr>
              <a:t>emissions</a:t>
            </a:r>
          </a:p>
        </p:txBody>
      </p:sp>
      <p:sp>
        <p:nvSpPr>
          <p:cNvPr id="7" name="TextBox 6">
            <a:extLst>
              <a:ext uri="{FF2B5EF4-FFF2-40B4-BE49-F238E27FC236}">
                <a16:creationId xmlns:a16="http://schemas.microsoft.com/office/drawing/2014/main" id="{0B5B9BD5-CAAF-9F1D-86FF-A9687F1CEB38}"/>
              </a:ext>
            </a:extLst>
          </p:cNvPr>
          <p:cNvSpPr txBox="1"/>
          <p:nvPr/>
        </p:nvSpPr>
        <p:spPr>
          <a:xfrm>
            <a:off x="6354367" y="3565204"/>
            <a:ext cx="2091983" cy="300082"/>
          </a:xfrm>
          <a:prstGeom prst="rect">
            <a:avLst/>
          </a:prstGeom>
          <a:noFill/>
        </p:spPr>
        <p:txBody>
          <a:bodyPr wrap="none" rtlCol="0">
            <a:spAutoFit/>
          </a:bodyPr>
          <a:lstStyle/>
          <a:p>
            <a:pPr defTabSz="342900">
              <a:buClrTx/>
            </a:pPr>
            <a:r>
              <a:rPr lang="en-US" sz="1350" kern="1200" dirty="0">
                <a:solidFill>
                  <a:srgbClr val="FFFFFF"/>
                </a:solidFill>
                <a:latin typeface="Gill Sans MT" panose="020B0502020104020203"/>
                <a:ea typeface="+mn-ea"/>
                <a:cs typeface="+mn-cs"/>
              </a:rPr>
              <a:t>The world is getting hotter</a:t>
            </a:r>
          </a:p>
        </p:txBody>
      </p:sp>
    </p:spTree>
    <p:extLst>
      <p:ext uri="{BB962C8B-B14F-4D97-AF65-F5344CB8AC3E}">
        <p14:creationId xmlns:p14="http://schemas.microsoft.com/office/powerpoint/2010/main" val="157995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936117"/>
            <a:ext cx="7269480" cy="3271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795528"/>
            <a:ext cx="7550658" cy="355244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5FD9F-EF16-23A1-35D0-BEDED187D575}"/>
              </a:ext>
            </a:extLst>
          </p:cNvPr>
          <p:cNvSpPr>
            <a:spLocks noGrp="1"/>
          </p:cNvSpPr>
          <p:nvPr>
            <p:ph type="title"/>
          </p:nvPr>
        </p:nvSpPr>
        <p:spPr>
          <a:xfrm>
            <a:off x="1673352" y="350563"/>
            <a:ext cx="5797296" cy="891540"/>
          </a:xfrm>
          <a:solidFill>
            <a:srgbClr val="FFFFFF"/>
          </a:solidFill>
        </p:spPr>
        <p:txBody>
          <a:bodyPr vert="horz" lIns="182880" tIns="182880" rIns="182880" bIns="182880" rtlCol="0" anchor="ctr">
            <a:normAutofit/>
          </a:bodyPr>
          <a:lstStyle/>
          <a:p>
            <a:pPr algn="ctr" defTabSz="914400">
              <a:lnSpc>
                <a:spcPct val="90000"/>
              </a:lnSpc>
              <a:spcBef>
                <a:spcPct val="0"/>
              </a:spcBef>
            </a:pPr>
            <a:r>
              <a:rPr lang="en-US" sz="2800" kern="1200" cap="all" spc="200" baseline="0" dirty="0">
                <a:solidFill>
                  <a:srgbClr val="262626"/>
                </a:solidFill>
                <a:latin typeface="+mj-lt"/>
                <a:ea typeface="+mj-ea"/>
                <a:cs typeface="+mj-cs"/>
              </a:rPr>
              <a:t>FROM WARMING TO BOILING</a:t>
            </a:r>
          </a:p>
        </p:txBody>
      </p:sp>
      <p:sp>
        <p:nvSpPr>
          <p:cNvPr id="3" name="Text Placeholder 2">
            <a:extLst>
              <a:ext uri="{FF2B5EF4-FFF2-40B4-BE49-F238E27FC236}">
                <a16:creationId xmlns:a16="http://schemas.microsoft.com/office/drawing/2014/main" id="{E6195C25-B4EB-595B-9513-CEABDF4D310B}"/>
              </a:ext>
            </a:extLst>
          </p:cNvPr>
          <p:cNvSpPr>
            <a:spLocks noGrp="1"/>
          </p:cNvSpPr>
          <p:nvPr>
            <p:ph type="body" idx="1"/>
          </p:nvPr>
        </p:nvSpPr>
        <p:spPr>
          <a:xfrm>
            <a:off x="1279546" y="1382692"/>
            <a:ext cx="6584634" cy="2965280"/>
          </a:xfrm>
        </p:spPr>
        <p:txBody>
          <a:bodyPr vert="horz" lIns="91440" tIns="45720" rIns="91440" bIns="45720" rtlCol="0">
            <a:normAutofit/>
          </a:bodyPr>
          <a:lstStyle/>
          <a:p>
            <a:pPr indent="-228600" defTabSz="914400">
              <a:lnSpc>
                <a:spcPct val="100000"/>
              </a:lnSpc>
              <a:spcBef>
                <a:spcPts val="1000"/>
              </a:spcBef>
              <a:buFont typeface="Arial" panose="020B0604020202020204" pitchFamily="34" charset="0"/>
              <a:buChar char="•"/>
            </a:pPr>
            <a:r>
              <a:rPr lang="en-US" sz="1800" b="0" i="0" dirty="0">
                <a:solidFill>
                  <a:srgbClr val="404040"/>
                </a:solidFill>
                <a:effectLst/>
                <a:latin typeface="Arial" panose="020B0604020202020204" pitchFamily="34" charset="0"/>
                <a:cs typeface="Arial" panose="020B0604020202020204" pitchFamily="34" charset="0"/>
              </a:rPr>
              <a:t>As UN General Secretary Antonio Guterres said on July 27 of last Year: “Climate change is here, it is terrifying, and it is just the beginning. The era of global warming has ended; the era of global boiling has arrived.  The air is unbreathable, the heat is unbearable, and the level of fossil fuel profits and climate inaction is unacceptable. Leaders must lead. No more hesitancy, no more excuses, no more waiting for others to move first. There is simply no more time for that.”</a:t>
            </a:r>
            <a:endParaRPr lang="en-US" sz="1800" dirty="0">
              <a:solidFill>
                <a:srgbClr val="404040"/>
              </a:solidFill>
              <a:latin typeface="Arial" panose="020B0604020202020204" pitchFamily="34" charset="0"/>
              <a:cs typeface="Arial" panose="020B0604020202020204" pitchFamily="34" charset="0"/>
            </a:endParaRPr>
          </a:p>
          <a:p>
            <a:pPr indent="-228600" defTabSz="914400">
              <a:lnSpc>
                <a:spcPct val="100000"/>
              </a:lnSpc>
              <a:spcBef>
                <a:spcPts val="1000"/>
              </a:spcBef>
              <a:buFont typeface="Arial" panose="020B0604020202020204" pitchFamily="34" charset="0"/>
              <a:buChar char="•"/>
            </a:pPr>
            <a:endParaRPr lang="en-US" dirty="0">
              <a:solidFill>
                <a:srgbClr val="404040"/>
              </a:solidFill>
            </a:endParaRPr>
          </a:p>
        </p:txBody>
      </p:sp>
    </p:spTree>
    <p:extLst>
      <p:ext uri="{BB962C8B-B14F-4D97-AF65-F5344CB8AC3E}">
        <p14:creationId xmlns:p14="http://schemas.microsoft.com/office/powerpoint/2010/main" val="412797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D619-7D3D-FE89-622C-837280798B27}"/>
              </a:ext>
            </a:extLst>
          </p:cNvPr>
          <p:cNvSpPr>
            <a:spLocks noGrp="1"/>
          </p:cNvSpPr>
          <p:nvPr>
            <p:ph type="title"/>
          </p:nvPr>
        </p:nvSpPr>
        <p:spPr>
          <a:xfrm>
            <a:off x="1673352" y="262411"/>
            <a:ext cx="5797296" cy="891540"/>
          </a:xfrm>
        </p:spPr>
        <p:txBody>
          <a:bodyPr>
            <a:normAutofit fontScale="90000"/>
          </a:bodyPr>
          <a:lstStyle/>
          <a:p>
            <a:r>
              <a:rPr lang="en-US" b="1" dirty="0"/>
              <a:t>God’s creation is Suffering</a:t>
            </a:r>
            <a:br>
              <a:rPr lang="en-US" dirty="0"/>
            </a:br>
            <a:r>
              <a:rPr lang="en-US" sz="1500" dirty="0"/>
              <a:t>2023</a:t>
            </a:r>
            <a:r>
              <a:rPr lang="en-US" sz="1500" dirty="0">
                <a:solidFill>
                  <a:srgbClr val="212121"/>
                </a:solidFill>
                <a:latin typeface="Source Sans Pro" panose="020B0503030403020204" pitchFamily="34" charset="0"/>
              </a:rPr>
              <a:t> Set a record with 28 weather and climate disasters costing at least 1 billion dollars Each.</a:t>
            </a:r>
            <a:endParaRPr lang="en-US" sz="1500" dirty="0"/>
          </a:p>
        </p:txBody>
      </p:sp>
      <p:pic>
        <p:nvPicPr>
          <p:cNvPr id="2050" name="Picture 2" descr="2023 US Billion Dollar Disaster Map">
            <a:extLst>
              <a:ext uri="{FF2B5EF4-FFF2-40B4-BE49-F238E27FC236}">
                <a16:creationId xmlns:a16="http://schemas.microsoft.com/office/drawing/2014/main" id="{C782D90C-6118-50DB-5B94-7B11AAD994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4616" y="1352811"/>
            <a:ext cx="5686032" cy="379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31E6-8C3D-5C63-96DF-DFC48ACE07BD}"/>
              </a:ext>
            </a:extLst>
          </p:cNvPr>
          <p:cNvSpPr>
            <a:spLocks noGrp="1"/>
          </p:cNvSpPr>
          <p:nvPr>
            <p:ph type="title"/>
          </p:nvPr>
        </p:nvSpPr>
        <p:spPr>
          <a:xfrm>
            <a:off x="1673352" y="207326"/>
            <a:ext cx="5797296" cy="891540"/>
          </a:xfrm>
        </p:spPr>
        <p:txBody>
          <a:bodyPr>
            <a:noAutofit/>
          </a:bodyPr>
          <a:lstStyle/>
          <a:p>
            <a:r>
              <a:rPr lang="en-US" sz="2000" b="1" dirty="0">
                <a:latin typeface="Arial" panose="020B0604020202020204" pitchFamily="34" charset="0"/>
                <a:cs typeface="Arial" panose="020B0604020202020204" pitchFamily="34" charset="0"/>
              </a:rPr>
              <a:t>Sources of Carbon Dioxide in Atmosphere*</a:t>
            </a:r>
          </a:p>
        </p:txBody>
      </p:sp>
      <p:pic>
        <p:nvPicPr>
          <p:cNvPr id="1026" name="Picture 2">
            <a:extLst>
              <a:ext uri="{FF2B5EF4-FFF2-40B4-BE49-F238E27FC236}">
                <a16:creationId xmlns:a16="http://schemas.microsoft.com/office/drawing/2014/main" id="{7550AD29-DFBA-9119-ED2D-056E1AD2E4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7205" y="1098866"/>
            <a:ext cx="5509112" cy="412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52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311700" y="119201"/>
            <a:ext cx="8520600" cy="89852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A full implementation of the IRA will only get us to between 30-40% reduction by 2030</a:t>
            </a:r>
            <a:endParaRPr b="1" dirty="0"/>
          </a:p>
          <a:p>
            <a:pPr marL="0" lvl="0" indent="0" algn="l" rtl="0">
              <a:spcBef>
                <a:spcPts val="0"/>
              </a:spcBef>
              <a:spcAft>
                <a:spcPts val="0"/>
              </a:spcAft>
              <a:buNone/>
            </a:pPr>
            <a:endParaRPr dirty="0"/>
          </a:p>
        </p:txBody>
      </p:sp>
      <p:grpSp>
        <p:nvGrpSpPr>
          <p:cNvPr id="248" name="Google Shape;248;p33"/>
          <p:cNvGrpSpPr/>
          <p:nvPr/>
        </p:nvGrpSpPr>
        <p:grpSpPr>
          <a:xfrm>
            <a:off x="1608453" y="1117116"/>
            <a:ext cx="5916713" cy="3967135"/>
            <a:chOff x="4314506" y="2201545"/>
            <a:chExt cx="3661332" cy="2454911"/>
          </a:xfrm>
        </p:grpSpPr>
        <p:pic>
          <p:nvPicPr>
            <p:cNvPr id="249" name="Google Shape;249;p33" descr="Chart, line chart&#10;&#10;Description automatically generated"/>
            <p:cNvPicPr preferRelativeResize="0"/>
            <p:nvPr/>
          </p:nvPicPr>
          <p:blipFill rotWithShape="1">
            <a:blip r:embed="rId3">
              <a:alphaModFix/>
            </a:blip>
            <a:srcRect r="-5362"/>
            <a:stretch/>
          </p:blipFill>
          <p:spPr>
            <a:xfrm>
              <a:off x="4314506" y="2201545"/>
              <a:ext cx="3629178" cy="2454911"/>
            </a:xfrm>
            <a:prstGeom prst="rect">
              <a:avLst/>
            </a:prstGeom>
            <a:noFill/>
            <a:ln w="9525" cap="flat" cmpd="sng">
              <a:solidFill>
                <a:srgbClr val="424242"/>
              </a:solidFill>
              <a:prstDash val="solid"/>
              <a:round/>
              <a:headEnd type="none" w="sm" len="sm"/>
              <a:tailEnd type="none" w="sm" len="sm"/>
            </a:ln>
          </p:spPr>
        </p:pic>
        <p:sp>
          <p:nvSpPr>
            <p:cNvPr id="250" name="Google Shape;250;p33"/>
            <p:cNvSpPr txBox="1"/>
            <p:nvPr/>
          </p:nvSpPr>
          <p:spPr>
            <a:xfrm>
              <a:off x="4814835" y="4042022"/>
              <a:ext cx="2108100" cy="29580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 sz="1500" b="0" i="1" u="none" strike="noStrike" cap="none">
                  <a:solidFill>
                    <a:srgbClr val="000000"/>
                  </a:solidFill>
                  <a:latin typeface="Calibri"/>
                  <a:ea typeface="Calibri"/>
                  <a:cs typeface="Calibri"/>
                  <a:sym typeface="Calibri"/>
                </a:rPr>
                <a:t>Sources: EPA GHG emissions inventory, Rhodium, Energy Innovation, and Princeton REPEAT</a:t>
              </a:r>
              <a:endParaRPr sz="1500" b="0" i="0" u="none" strike="noStrike" cap="none">
                <a:solidFill>
                  <a:srgbClr val="000000"/>
                </a:solidFill>
                <a:latin typeface="Calibri"/>
                <a:ea typeface="Calibri"/>
                <a:cs typeface="Calibri"/>
                <a:sym typeface="Calibri"/>
              </a:endParaRPr>
            </a:p>
          </p:txBody>
        </p:sp>
        <p:sp>
          <p:nvSpPr>
            <p:cNvPr id="251" name="Google Shape;251;p33"/>
            <p:cNvSpPr txBox="1"/>
            <p:nvPr/>
          </p:nvSpPr>
          <p:spPr>
            <a:xfrm>
              <a:off x="7513155" y="4256180"/>
              <a:ext cx="430500" cy="22530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 sz="1500" b="1" i="0" u="none" strike="noStrike" cap="none">
                  <a:solidFill>
                    <a:srgbClr val="0081C7"/>
                  </a:solidFill>
                  <a:latin typeface="Calibri"/>
                  <a:ea typeface="Calibri"/>
                  <a:cs typeface="Calibri"/>
                  <a:sym typeface="Calibri"/>
                </a:rPr>
                <a:t>50% cut</a:t>
              </a:r>
              <a:endParaRPr sz="1500" b="0" i="0" u="none" strike="noStrike" cap="none">
                <a:solidFill>
                  <a:srgbClr val="000000"/>
                </a:solidFill>
                <a:latin typeface="Calibri"/>
                <a:ea typeface="Calibri"/>
                <a:cs typeface="Calibri"/>
                <a:sym typeface="Calibri"/>
              </a:endParaRPr>
            </a:p>
          </p:txBody>
        </p:sp>
        <p:sp>
          <p:nvSpPr>
            <p:cNvPr id="252" name="Google Shape;252;p33"/>
            <p:cNvSpPr txBox="1"/>
            <p:nvPr/>
          </p:nvSpPr>
          <p:spPr>
            <a:xfrm>
              <a:off x="7503947" y="3879334"/>
              <a:ext cx="448800" cy="15960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 sz="600" b="1" i="0" u="none" strike="noStrike" cap="none">
                  <a:solidFill>
                    <a:srgbClr val="538135"/>
                  </a:solidFill>
                  <a:latin typeface="Calibri"/>
                  <a:ea typeface="Calibri"/>
                  <a:cs typeface="Calibri"/>
                  <a:sym typeface="Calibri"/>
                </a:rPr>
                <a:t> </a:t>
              </a:r>
              <a:r>
                <a:rPr lang="en" sz="1500" b="1" i="0" u="none" strike="noStrike" cap="none">
                  <a:solidFill>
                    <a:srgbClr val="538135"/>
                  </a:solidFill>
                  <a:latin typeface="Calibri"/>
                  <a:ea typeface="Calibri"/>
                  <a:cs typeface="Calibri"/>
                  <a:sym typeface="Calibri"/>
                </a:rPr>
                <a:t>40% cut</a:t>
              </a:r>
              <a:endParaRPr sz="1500" b="0" i="0" u="none" strike="noStrike" cap="none">
                <a:solidFill>
                  <a:srgbClr val="000000"/>
                </a:solidFill>
                <a:latin typeface="Calibri"/>
                <a:ea typeface="Calibri"/>
                <a:cs typeface="Calibri"/>
                <a:sym typeface="Calibri"/>
              </a:endParaRPr>
            </a:p>
          </p:txBody>
        </p:sp>
        <p:sp>
          <p:nvSpPr>
            <p:cNvPr id="253" name="Google Shape;253;p33"/>
            <p:cNvSpPr txBox="1"/>
            <p:nvPr/>
          </p:nvSpPr>
          <p:spPr>
            <a:xfrm>
              <a:off x="7507238" y="3363479"/>
              <a:ext cx="468600" cy="29910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 sz="1500" b="1" i="0" u="none" strike="noStrike" cap="none">
                  <a:solidFill>
                    <a:srgbClr val="FF0000"/>
                  </a:solidFill>
                  <a:latin typeface="Calibri"/>
                  <a:ea typeface="Calibri"/>
                  <a:cs typeface="Calibri"/>
                  <a:sym typeface="Calibri"/>
                </a:rPr>
                <a:t>27% cut</a:t>
              </a:r>
              <a:endParaRPr sz="15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6447-A2C4-520F-45CC-14DB40A5B11C}"/>
              </a:ext>
            </a:extLst>
          </p:cNvPr>
          <p:cNvSpPr>
            <a:spLocks noGrp="1"/>
          </p:cNvSpPr>
          <p:nvPr>
            <p:ph type="title"/>
          </p:nvPr>
        </p:nvSpPr>
        <p:spPr>
          <a:xfrm>
            <a:off x="1673352" y="257175"/>
            <a:ext cx="5988320" cy="1357884"/>
          </a:xfrm>
        </p:spPr>
        <p:txBody>
          <a:bodyPr>
            <a:normAutofit fontScale="90000"/>
          </a:bodyPr>
          <a:lstStyle/>
          <a:p>
            <a:r>
              <a:rPr lang="en-US" b="1" dirty="0">
                <a:latin typeface="Arial" panose="020B0604020202020204" pitchFamily="34" charset="0"/>
                <a:cs typeface="Arial" panose="020B0604020202020204" pitchFamily="34" charset="0"/>
              </a:rPr>
              <a:t>Since 2014 Presbyteries have sent numerous overtures requesting removal of denominational funds from the Fossil fuel industry</a:t>
            </a:r>
          </a:p>
        </p:txBody>
      </p:sp>
      <p:sp>
        <p:nvSpPr>
          <p:cNvPr id="3" name="Content Placeholder 2">
            <a:extLst>
              <a:ext uri="{FF2B5EF4-FFF2-40B4-BE49-F238E27FC236}">
                <a16:creationId xmlns:a16="http://schemas.microsoft.com/office/drawing/2014/main" id="{E2D15F4B-A592-CC61-4703-B931E5720A6A}"/>
              </a:ext>
            </a:extLst>
          </p:cNvPr>
          <p:cNvSpPr>
            <a:spLocks noGrp="1"/>
          </p:cNvSpPr>
          <p:nvPr>
            <p:ph idx="1"/>
          </p:nvPr>
        </p:nvSpPr>
        <p:spPr>
          <a:xfrm>
            <a:off x="951469" y="1742303"/>
            <a:ext cx="7265773" cy="3401197"/>
          </a:xfrm>
        </p:spPr>
        <p:txBody>
          <a:bodyPr>
            <a:noAutofit/>
          </a:bodyPr>
          <a:lstStyle/>
          <a:p>
            <a:r>
              <a:rPr lang="en-US" sz="2000" dirty="0">
                <a:latin typeface="Arial" panose="020B0604020202020204" pitchFamily="34" charset="0"/>
                <a:cs typeface="Arial" panose="020B0604020202020204" pitchFamily="34" charset="0"/>
              </a:rPr>
              <a:t>In response to these requests, the G.A.’s Mission Responsibility Through Investment (MRTI) entity brought a list of 5 companies to the 2022 Assembly which were approved by the commissioners. </a:t>
            </a:r>
          </a:p>
          <a:p>
            <a:r>
              <a:rPr lang="en-US" sz="2000" dirty="0">
                <a:latin typeface="Arial" panose="020B0604020202020204" pitchFamily="34" charset="0"/>
                <a:cs typeface="Arial" panose="020B0604020202020204" pitchFamily="34" charset="0"/>
              </a:rPr>
              <a:t>Afterwards, the Board of Pensions and the Presbyterian Foundation removed their funding from five of the worse fossil fuel companies.</a:t>
            </a:r>
          </a:p>
          <a:p>
            <a:r>
              <a:rPr lang="en-US" sz="2000" dirty="0">
                <a:latin typeface="Arial" panose="020B0604020202020204" pitchFamily="34" charset="0"/>
                <a:cs typeface="Arial" panose="020B0604020202020204" pitchFamily="34" charset="0"/>
              </a:rPr>
              <a:t>BUT, they reinvested in OTHER fossil fuel companies</a:t>
            </a:r>
            <a:r>
              <a:rPr lang="en-US"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6932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7B5F-CE8A-A303-E06C-3CB5B14392CA}"/>
              </a:ext>
            </a:extLst>
          </p:cNvPr>
          <p:cNvSpPr>
            <a:spLocks noGrp="1"/>
          </p:cNvSpPr>
          <p:nvPr>
            <p:ph type="title"/>
          </p:nvPr>
        </p:nvSpPr>
        <p:spPr>
          <a:xfrm>
            <a:off x="1673352" y="167465"/>
            <a:ext cx="5797296" cy="891540"/>
          </a:xfrm>
        </p:spPr>
        <p:txBody>
          <a:bodyPr>
            <a:normAutofit/>
          </a:bodyPr>
          <a:lstStyle/>
          <a:p>
            <a:r>
              <a:rPr lang="en-US" b="1" dirty="0"/>
              <a:t>We have a way forward</a:t>
            </a:r>
          </a:p>
        </p:txBody>
      </p:sp>
      <p:sp>
        <p:nvSpPr>
          <p:cNvPr id="3" name="Content Placeholder 2">
            <a:extLst>
              <a:ext uri="{FF2B5EF4-FFF2-40B4-BE49-F238E27FC236}">
                <a16:creationId xmlns:a16="http://schemas.microsoft.com/office/drawing/2014/main" id="{9545016B-60BC-4AA1-A043-3E0A9CD7057B}"/>
              </a:ext>
            </a:extLst>
          </p:cNvPr>
          <p:cNvSpPr>
            <a:spLocks noGrp="1"/>
          </p:cNvSpPr>
          <p:nvPr>
            <p:ph idx="1"/>
          </p:nvPr>
        </p:nvSpPr>
        <p:spPr>
          <a:xfrm>
            <a:off x="676725" y="1080566"/>
            <a:ext cx="8026003" cy="4062933"/>
          </a:xfrm>
        </p:spPr>
        <p:txBody>
          <a:bodyPr>
            <a:noAutofit/>
          </a:bodyPr>
          <a:lstStyle/>
          <a:p>
            <a:r>
              <a:rPr lang="en-US" sz="2400" dirty="0">
                <a:latin typeface="Arial" panose="020B0604020202020204" pitchFamily="34" charset="0"/>
                <a:cs typeface="Arial" panose="020B0604020202020204" pitchFamily="34" charset="0"/>
              </a:rPr>
              <a:t>Our denomination has repeatedly acknowledged all the suffering and disasters caused by the climate crisis, as well as our biblical mandate to address it. But MRTI’s approach is only designed for company by company engagement on the assumption that the fundamental activity of the company is worthwhile.</a:t>
            </a:r>
          </a:p>
          <a:p>
            <a:r>
              <a:rPr lang="en-US" sz="2400" dirty="0">
                <a:latin typeface="Arial" panose="020B0604020202020204" pitchFamily="34" charset="0"/>
                <a:cs typeface="Arial" panose="020B0604020202020204" pitchFamily="34" charset="0"/>
              </a:rPr>
              <a:t>After careful consideration of our past experiences with this process and consultation with MRTI, we are calling for the entire industry to be placed on the denomination’s prohibited securities list.</a:t>
            </a:r>
            <a:endParaRPr lang="en-US" sz="1800" dirty="0"/>
          </a:p>
        </p:txBody>
      </p:sp>
    </p:spTree>
    <p:extLst>
      <p:ext uri="{BB962C8B-B14F-4D97-AF65-F5344CB8AC3E}">
        <p14:creationId xmlns:p14="http://schemas.microsoft.com/office/powerpoint/2010/main" val="402134377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TotalTime>
  <Words>1587</Words>
  <Application>Microsoft Office PowerPoint</Application>
  <PresentationFormat>On-screen Show (16:9)</PresentationFormat>
  <Paragraphs>80</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Gill Sans MT</vt:lpstr>
      <vt:lpstr>Arial</vt:lpstr>
      <vt:lpstr>Source Sans Pro Web</vt:lpstr>
      <vt:lpstr>Source Sans Pro</vt:lpstr>
      <vt:lpstr>Parcel</vt:lpstr>
      <vt:lpstr>Overture Presentation moderated by Rev. Bruce Gillette</vt:lpstr>
      <vt:lpstr> “removal of investments in and subsidies for fossil fuels”</vt:lpstr>
      <vt:lpstr>We are in the midst of a climate Crisis</vt:lpstr>
      <vt:lpstr>FROM WARMING TO BOILING</vt:lpstr>
      <vt:lpstr>God’s creation is Suffering 2023 Set a record with 28 weather and climate disasters costing at least 1 billion dollars Each.</vt:lpstr>
      <vt:lpstr>Sources of Carbon Dioxide in Atmosphere*</vt:lpstr>
      <vt:lpstr>A full implementation of the IRA will only get us to between 30-40% reduction by 2030 </vt:lpstr>
      <vt:lpstr>Since 2014 Presbyteries have sent numerous overtures requesting removal of denominational funds from the Fossil fuel industry</vt:lpstr>
      <vt:lpstr>We have a way forward</vt:lpstr>
      <vt:lpstr>Explanation: Overture on Removal of Investments in and Subsidies for Fossil Fuels </vt:lpstr>
      <vt:lpstr> Overture summary in three Sentences </vt:lpstr>
      <vt:lpstr>Reader’s Digest Version of the Overture</vt:lpstr>
      <vt:lpstr>First Ask</vt:lpstr>
      <vt:lpstr>Second Ask</vt:lpstr>
      <vt:lpstr>Third Ask</vt:lpstr>
      <vt:lpstr>Fourth Ask</vt:lpstr>
      <vt:lpstr>Fifth Ask</vt:lpstr>
      <vt:lpstr>Sixth Ask</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Overture Discussion Guide</dc:title>
  <dc:creator>Fred Milligan</dc:creator>
  <cp:lastModifiedBy>Mindy Hidenfelter</cp:lastModifiedBy>
  <cp:revision>24</cp:revision>
  <dcterms:modified xsi:type="dcterms:W3CDTF">2024-01-26T18:44:08Z</dcterms:modified>
</cp:coreProperties>
</file>